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4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5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2" r:id="rId5"/>
    <p:sldId id="287" r:id="rId6"/>
    <p:sldId id="289" r:id="rId7"/>
    <p:sldId id="261" r:id="rId8"/>
    <p:sldId id="269" r:id="rId9"/>
    <p:sldId id="263" r:id="rId10"/>
    <p:sldId id="290" r:id="rId11"/>
    <p:sldId id="291" r:id="rId12"/>
    <p:sldId id="292" r:id="rId13"/>
    <p:sldId id="271" r:id="rId14"/>
    <p:sldId id="268" r:id="rId15"/>
    <p:sldId id="275" r:id="rId16"/>
    <p:sldId id="276" r:id="rId17"/>
    <p:sldId id="270" r:id="rId18"/>
    <p:sldId id="272" r:id="rId19"/>
    <p:sldId id="277" r:id="rId20"/>
    <p:sldId id="278" r:id="rId21"/>
    <p:sldId id="274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64" r:id="rId31"/>
    <p:sldId id="273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E9E16-D6CF-4750-9BD1-AAE2E74887DA}" v="12" dt="2023-11-10T17:10:49.682"/>
    <p1510:client id="{89948605-6B1E-4BCD-AD17-A779D29923A9}" v="42" dt="2023-11-09T21:53:2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emphis-my.sharepoint.com/personal/mhng_memphis_edu/Documents/IACV%20Dims%20check%20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emphis-my.sharepoint.com/personal/mhng_memphis_edu/Documents/IACV%20Dims%20check%20ne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emphis-my.sharepoint.com/personal/mhng_memphis_edu/Documents/IACV%20Dims%20check%20ne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emphis-my.sharepoint.com/personal/mhng_memphis_edu/Documents/IACV%20Dims%20check%20new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emphis-my.sharepoint.com/personal/mhng_memphis_edu/Documents/IACV%20Dims%20check%20new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livememphis-my.sharepoint.com/personal/mhng_memphis_edu/Documents/IACV%20Dims%20check%20new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livememphis-my.sharepoint.com/personal/mhng_memphis_edu/Documents/IACV%20Dims%20check%20new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livememphis-my.sharepoint.com/personal/mhng_memphis_edu/Documents/IACV%20Dims%20check%20new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livememphis-my.sharepoint.com/personal/mhng_memphis_edu/Documents/IACV%20Dims%20check%20new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livememphis-my.sharepoint.com/personal/mhng_memphis_edu/Documents/IACV%20Dims%20check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CN</a:t>
            </a:r>
            <a:r>
              <a:rPr lang="en-US" sz="2000" baseline="0"/>
              <a:t> 1 -  Xbar &amp; R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Dimension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7"/>
            <c:marker>
              <c:symbol val="circle"/>
              <c:size val="5"/>
              <c:spPr>
                <a:solidFill>
                  <a:schemeClr val="accent1"/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A37-404F-96DE-2414E5368A21}"/>
              </c:ext>
            </c:extLst>
          </c:dPt>
          <c:yVal>
            <c:numRef>
              <c:f>'[IACV Dims check new.xlsx]CN 1'!$D$3:$D$92</c:f>
              <c:numCache>
                <c:formatCode>General</c:formatCode>
                <c:ptCount val="90"/>
                <c:pt idx="0">
                  <c:v>0.30933333333333329</c:v>
                </c:pt>
                <c:pt idx="3">
                  <c:v>0.31466666666666665</c:v>
                </c:pt>
                <c:pt idx="6">
                  <c:v>0.31316666666666665</c:v>
                </c:pt>
                <c:pt idx="9">
                  <c:v>0.312</c:v>
                </c:pt>
                <c:pt idx="12">
                  <c:v>0.3145</c:v>
                </c:pt>
                <c:pt idx="15">
                  <c:v>0.31433333333333335</c:v>
                </c:pt>
                <c:pt idx="18">
                  <c:v>0.312</c:v>
                </c:pt>
                <c:pt idx="21">
                  <c:v>0.3148333333333333</c:v>
                </c:pt>
                <c:pt idx="24">
                  <c:v>0.31216666666666665</c:v>
                </c:pt>
                <c:pt idx="27">
                  <c:v>0.315</c:v>
                </c:pt>
                <c:pt idx="30">
                  <c:v>0.31383333333333335</c:v>
                </c:pt>
                <c:pt idx="33">
                  <c:v>0.3153333333333333</c:v>
                </c:pt>
                <c:pt idx="36">
                  <c:v>0.317</c:v>
                </c:pt>
                <c:pt idx="39">
                  <c:v>0.315</c:v>
                </c:pt>
                <c:pt idx="42">
                  <c:v>0.31566666666666665</c:v>
                </c:pt>
                <c:pt idx="45">
                  <c:v>0.315</c:v>
                </c:pt>
                <c:pt idx="48">
                  <c:v>0.31433333333333335</c:v>
                </c:pt>
                <c:pt idx="51">
                  <c:v>0.30983333333333335</c:v>
                </c:pt>
                <c:pt idx="54">
                  <c:v>0.31</c:v>
                </c:pt>
                <c:pt idx="57">
                  <c:v>0.31033333333333335</c:v>
                </c:pt>
                <c:pt idx="60">
                  <c:v>0.3105</c:v>
                </c:pt>
                <c:pt idx="63">
                  <c:v>0.31116666666666665</c:v>
                </c:pt>
                <c:pt idx="66">
                  <c:v>0.315</c:v>
                </c:pt>
                <c:pt idx="69">
                  <c:v>0.315</c:v>
                </c:pt>
                <c:pt idx="72">
                  <c:v>0.31183333333333335</c:v>
                </c:pt>
                <c:pt idx="75">
                  <c:v>0.31183333333333335</c:v>
                </c:pt>
                <c:pt idx="78">
                  <c:v>0.3105</c:v>
                </c:pt>
                <c:pt idx="81">
                  <c:v>0.3128333333333333</c:v>
                </c:pt>
                <c:pt idx="84">
                  <c:v>0.3085</c:v>
                </c:pt>
                <c:pt idx="87">
                  <c:v>0.31033333333333335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37-404F-96DE-2414E5368A21}"/>
            </c:ext>
          </c:extLst>
        </c:ser>
        <c:ser>
          <c:idx val="1"/>
          <c:order val="1"/>
          <c:tx>
            <c:strRef>
              <c:f>'[IACV Dims check new.xlsx]CN 1'!$G$2</c:f>
              <c:strCache>
                <c:ptCount val="1"/>
                <c:pt idx="0">
                  <c:v>LSL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'[IACV Dims check new.xlsx]CN 1'!$G$3:$G$92</c:f>
              <c:numCache>
                <c:formatCode>General</c:formatCode>
                <c:ptCount val="90"/>
                <c:pt idx="0">
                  <c:v>0.30630000000000002</c:v>
                </c:pt>
                <c:pt idx="1">
                  <c:v>0.30630000000000002</c:v>
                </c:pt>
                <c:pt idx="2">
                  <c:v>0.30630000000000002</c:v>
                </c:pt>
                <c:pt idx="3">
                  <c:v>0.30630000000000002</c:v>
                </c:pt>
                <c:pt idx="4">
                  <c:v>0.30630000000000002</c:v>
                </c:pt>
                <c:pt idx="5">
                  <c:v>0.30630000000000002</c:v>
                </c:pt>
                <c:pt idx="6">
                  <c:v>0.30630000000000002</c:v>
                </c:pt>
                <c:pt idx="7">
                  <c:v>0.30630000000000002</c:v>
                </c:pt>
                <c:pt idx="8">
                  <c:v>0.30630000000000002</c:v>
                </c:pt>
                <c:pt idx="9">
                  <c:v>0.30630000000000002</c:v>
                </c:pt>
                <c:pt idx="10">
                  <c:v>0.30630000000000002</c:v>
                </c:pt>
                <c:pt idx="11">
                  <c:v>0.30630000000000002</c:v>
                </c:pt>
                <c:pt idx="12">
                  <c:v>0.30630000000000002</c:v>
                </c:pt>
                <c:pt idx="13">
                  <c:v>0.30630000000000002</c:v>
                </c:pt>
                <c:pt idx="14">
                  <c:v>0.30630000000000002</c:v>
                </c:pt>
                <c:pt idx="15">
                  <c:v>0.30630000000000002</c:v>
                </c:pt>
                <c:pt idx="16">
                  <c:v>0.30630000000000002</c:v>
                </c:pt>
                <c:pt idx="17">
                  <c:v>0.30630000000000002</c:v>
                </c:pt>
                <c:pt idx="18">
                  <c:v>0.30630000000000002</c:v>
                </c:pt>
                <c:pt idx="19">
                  <c:v>0.30630000000000002</c:v>
                </c:pt>
                <c:pt idx="20">
                  <c:v>0.30630000000000002</c:v>
                </c:pt>
                <c:pt idx="21">
                  <c:v>0.30630000000000002</c:v>
                </c:pt>
                <c:pt idx="22">
                  <c:v>0.30630000000000002</c:v>
                </c:pt>
                <c:pt idx="23">
                  <c:v>0.30630000000000002</c:v>
                </c:pt>
                <c:pt idx="24">
                  <c:v>0.30630000000000002</c:v>
                </c:pt>
                <c:pt idx="25">
                  <c:v>0.30630000000000002</c:v>
                </c:pt>
                <c:pt idx="26">
                  <c:v>0.30630000000000002</c:v>
                </c:pt>
                <c:pt idx="27">
                  <c:v>0.30630000000000002</c:v>
                </c:pt>
                <c:pt idx="28">
                  <c:v>0.30630000000000002</c:v>
                </c:pt>
                <c:pt idx="29">
                  <c:v>0.30630000000000002</c:v>
                </c:pt>
                <c:pt idx="30">
                  <c:v>0.30630000000000002</c:v>
                </c:pt>
                <c:pt idx="31">
                  <c:v>0.30630000000000002</c:v>
                </c:pt>
                <c:pt idx="32">
                  <c:v>0.30630000000000002</c:v>
                </c:pt>
                <c:pt idx="33">
                  <c:v>0.30630000000000002</c:v>
                </c:pt>
                <c:pt idx="34">
                  <c:v>0.30630000000000002</c:v>
                </c:pt>
                <c:pt idx="35">
                  <c:v>0.30630000000000002</c:v>
                </c:pt>
                <c:pt idx="36">
                  <c:v>0.30630000000000002</c:v>
                </c:pt>
                <c:pt idx="37">
                  <c:v>0.30630000000000002</c:v>
                </c:pt>
                <c:pt idx="38">
                  <c:v>0.30630000000000002</c:v>
                </c:pt>
                <c:pt idx="39">
                  <c:v>0.30630000000000002</c:v>
                </c:pt>
                <c:pt idx="40">
                  <c:v>0.30630000000000002</c:v>
                </c:pt>
                <c:pt idx="41">
                  <c:v>0.30630000000000002</c:v>
                </c:pt>
                <c:pt idx="42">
                  <c:v>0.30630000000000002</c:v>
                </c:pt>
                <c:pt idx="43">
                  <c:v>0.30630000000000002</c:v>
                </c:pt>
                <c:pt idx="44">
                  <c:v>0.30630000000000002</c:v>
                </c:pt>
                <c:pt idx="45">
                  <c:v>0.30630000000000002</c:v>
                </c:pt>
                <c:pt idx="46">
                  <c:v>0.30630000000000002</c:v>
                </c:pt>
                <c:pt idx="47">
                  <c:v>0.30630000000000002</c:v>
                </c:pt>
                <c:pt idx="48">
                  <c:v>0.30630000000000002</c:v>
                </c:pt>
                <c:pt idx="49">
                  <c:v>0.30630000000000002</c:v>
                </c:pt>
                <c:pt idx="50">
                  <c:v>0.30630000000000002</c:v>
                </c:pt>
                <c:pt idx="51">
                  <c:v>0.30630000000000002</c:v>
                </c:pt>
                <c:pt idx="52">
                  <c:v>0.30630000000000002</c:v>
                </c:pt>
                <c:pt idx="53">
                  <c:v>0.30630000000000002</c:v>
                </c:pt>
                <c:pt idx="54">
                  <c:v>0.30630000000000002</c:v>
                </c:pt>
                <c:pt idx="55">
                  <c:v>0.30630000000000002</c:v>
                </c:pt>
                <c:pt idx="56">
                  <c:v>0.30630000000000002</c:v>
                </c:pt>
                <c:pt idx="57">
                  <c:v>0.30630000000000002</c:v>
                </c:pt>
                <c:pt idx="58">
                  <c:v>0.30630000000000002</c:v>
                </c:pt>
                <c:pt idx="59">
                  <c:v>0.30630000000000002</c:v>
                </c:pt>
                <c:pt idx="60">
                  <c:v>0.30630000000000002</c:v>
                </c:pt>
                <c:pt idx="61">
                  <c:v>0.30630000000000002</c:v>
                </c:pt>
                <c:pt idx="62">
                  <c:v>0.30630000000000002</c:v>
                </c:pt>
                <c:pt idx="63">
                  <c:v>0.30630000000000002</c:v>
                </c:pt>
                <c:pt idx="64">
                  <c:v>0.30630000000000002</c:v>
                </c:pt>
                <c:pt idx="65">
                  <c:v>0.30630000000000002</c:v>
                </c:pt>
                <c:pt idx="66">
                  <c:v>0.30630000000000002</c:v>
                </c:pt>
                <c:pt idx="67">
                  <c:v>0.30630000000000002</c:v>
                </c:pt>
                <c:pt idx="68">
                  <c:v>0.30630000000000002</c:v>
                </c:pt>
                <c:pt idx="69">
                  <c:v>0.30630000000000002</c:v>
                </c:pt>
                <c:pt idx="70">
                  <c:v>0.30630000000000002</c:v>
                </c:pt>
                <c:pt idx="71">
                  <c:v>0.30630000000000002</c:v>
                </c:pt>
                <c:pt idx="72">
                  <c:v>0.30630000000000002</c:v>
                </c:pt>
                <c:pt idx="73">
                  <c:v>0.30630000000000002</c:v>
                </c:pt>
                <c:pt idx="74">
                  <c:v>0.30630000000000002</c:v>
                </c:pt>
                <c:pt idx="75">
                  <c:v>0.30630000000000002</c:v>
                </c:pt>
                <c:pt idx="76">
                  <c:v>0.30630000000000002</c:v>
                </c:pt>
                <c:pt idx="77">
                  <c:v>0.30630000000000002</c:v>
                </c:pt>
                <c:pt idx="78">
                  <c:v>0.30630000000000002</c:v>
                </c:pt>
                <c:pt idx="79">
                  <c:v>0.30630000000000002</c:v>
                </c:pt>
                <c:pt idx="80">
                  <c:v>0.30630000000000002</c:v>
                </c:pt>
                <c:pt idx="81">
                  <c:v>0.30630000000000002</c:v>
                </c:pt>
                <c:pt idx="82">
                  <c:v>0.30630000000000002</c:v>
                </c:pt>
                <c:pt idx="83">
                  <c:v>0.30630000000000002</c:v>
                </c:pt>
                <c:pt idx="84">
                  <c:v>0.30630000000000002</c:v>
                </c:pt>
                <c:pt idx="85">
                  <c:v>0.30630000000000002</c:v>
                </c:pt>
                <c:pt idx="86">
                  <c:v>0.30630000000000002</c:v>
                </c:pt>
                <c:pt idx="87">
                  <c:v>0.30630000000000002</c:v>
                </c:pt>
                <c:pt idx="88">
                  <c:v>0.30630000000000002</c:v>
                </c:pt>
                <c:pt idx="89">
                  <c:v>0.30630000000000002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37-404F-96DE-2414E5368A21}"/>
            </c:ext>
          </c:extLst>
        </c:ser>
        <c:ser>
          <c:idx val="2"/>
          <c:order val="2"/>
          <c:tx>
            <c:strRef>
              <c:f>'[IACV Dims check new.xlsx]CN 1'!$F$2</c:f>
              <c:strCache>
                <c:ptCount val="1"/>
                <c:pt idx="0">
                  <c:v>USL 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'[IACV Dims check new.xlsx]CN 1'!$F$3:$F$92</c:f>
              <c:numCache>
                <c:formatCode>General</c:formatCode>
                <c:ptCount val="90"/>
                <c:pt idx="0">
                  <c:v>0.32369999999999999</c:v>
                </c:pt>
                <c:pt idx="1">
                  <c:v>0.32369999999999999</c:v>
                </c:pt>
                <c:pt idx="2">
                  <c:v>0.32369999999999999</c:v>
                </c:pt>
                <c:pt idx="3">
                  <c:v>0.32369999999999999</c:v>
                </c:pt>
                <c:pt idx="4">
                  <c:v>0.32369999999999999</c:v>
                </c:pt>
                <c:pt idx="5">
                  <c:v>0.32369999999999999</c:v>
                </c:pt>
                <c:pt idx="6">
                  <c:v>0.32369999999999999</c:v>
                </c:pt>
                <c:pt idx="7">
                  <c:v>0.32369999999999999</c:v>
                </c:pt>
                <c:pt idx="8">
                  <c:v>0.32369999999999999</c:v>
                </c:pt>
                <c:pt idx="9">
                  <c:v>0.32369999999999999</c:v>
                </c:pt>
                <c:pt idx="10">
                  <c:v>0.32369999999999999</c:v>
                </c:pt>
                <c:pt idx="11">
                  <c:v>0.32369999999999999</c:v>
                </c:pt>
                <c:pt idx="12">
                  <c:v>0.32369999999999999</c:v>
                </c:pt>
                <c:pt idx="13">
                  <c:v>0.32369999999999999</c:v>
                </c:pt>
                <c:pt idx="14">
                  <c:v>0.32369999999999999</c:v>
                </c:pt>
                <c:pt idx="15">
                  <c:v>0.32369999999999999</c:v>
                </c:pt>
                <c:pt idx="16">
                  <c:v>0.32369999999999999</c:v>
                </c:pt>
                <c:pt idx="17">
                  <c:v>0.32369999999999999</c:v>
                </c:pt>
                <c:pt idx="18">
                  <c:v>0.32369999999999999</c:v>
                </c:pt>
                <c:pt idx="19">
                  <c:v>0.32369999999999999</c:v>
                </c:pt>
                <c:pt idx="20">
                  <c:v>0.32369999999999999</c:v>
                </c:pt>
                <c:pt idx="21">
                  <c:v>0.32369999999999999</c:v>
                </c:pt>
                <c:pt idx="22">
                  <c:v>0.32369999999999999</c:v>
                </c:pt>
                <c:pt idx="23">
                  <c:v>0.32369999999999999</c:v>
                </c:pt>
                <c:pt idx="24">
                  <c:v>0.32369999999999999</c:v>
                </c:pt>
                <c:pt idx="25">
                  <c:v>0.32369999999999999</c:v>
                </c:pt>
                <c:pt idx="26">
                  <c:v>0.32369999999999999</c:v>
                </c:pt>
                <c:pt idx="27">
                  <c:v>0.32369999999999999</c:v>
                </c:pt>
                <c:pt idx="28">
                  <c:v>0.32369999999999999</c:v>
                </c:pt>
                <c:pt idx="29">
                  <c:v>0.32369999999999999</c:v>
                </c:pt>
                <c:pt idx="30">
                  <c:v>0.32369999999999999</c:v>
                </c:pt>
                <c:pt idx="31">
                  <c:v>0.32369999999999999</c:v>
                </c:pt>
                <c:pt idx="32">
                  <c:v>0.32369999999999999</c:v>
                </c:pt>
                <c:pt idx="33">
                  <c:v>0.32369999999999999</c:v>
                </c:pt>
                <c:pt idx="34">
                  <c:v>0.32369999999999999</c:v>
                </c:pt>
                <c:pt idx="35">
                  <c:v>0.32369999999999999</c:v>
                </c:pt>
                <c:pt idx="36">
                  <c:v>0.32369999999999999</c:v>
                </c:pt>
                <c:pt idx="37">
                  <c:v>0.32369999999999999</c:v>
                </c:pt>
                <c:pt idx="38">
                  <c:v>0.32369999999999999</c:v>
                </c:pt>
                <c:pt idx="39">
                  <c:v>0.32369999999999999</c:v>
                </c:pt>
                <c:pt idx="40">
                  <c:v>0.32369999999999999</c:v>
                </c:pt>
                <c:pt idx="41">
                  <c:v>0.32369999999999999</c:v>
                </c:pt>
                <c:pt idx="42">
                  <c:v>0.32369999999999999</c:v>
                </c:pt>
                <c:pt idx="43">
                  <c:v>0.32369999999999999</c:v>
                </c:pt>
                <c:pt idx="44">
                  <c:v>0.32369999999999999</c:v>
                </c:pt>
                <c:pt idx="45">
                  <c:v>0.32369999999999999</c:v>
                </c:pt>
                <c:pt idx="46">
                  <c:v>0.32369999999999999</c:v>
                </c:pt>
                <c:pt idx="47">
                  <c:v>0.32369999999999999</c:v>
                </c:pt>
                <c:pt idx="48">
                  <c:v>0.32369999999999999</c:v>
                </c:pt>
                <c:pt idx="49">
                  <c:v>0.32369999999999999</c:v>
                </c:pt>
                <c:pt idx="50">
                  <c:v>0.32369999999999999</c:v>
                </c:pt>
                <c:pt idx="51">
                  <c:v>0.32369999999999999</c:v>
                </c:pt>
                <c:pt idx="52">
                  <c:v>0.32369999999999999</c:v>
                </c:pt>
                <c:pt idx="53">
                  <c:v>0.32369999999999999</c:v>
                </c:pt>
                <c:pt idx="54">
                  <c:v>0.32369999999999999</c:v>
                </c:pt>
                <c:pt idx="55">
                  <c:v>0.32369999999999999</c:v>
                </c:pt>
                <c:pt idx="56">
                  <c:v>0.32369999999999999</c:v>
                </c:pt>
                <c:pt idx="57">
                  <c:v>0.32369999999999999</c:v>
                </c:pt>
                <c:pt idx="58">
                  <c:v>0.32369999999999999</c:v>
                </c:pt>
                <c:pt idx="59">
                  <c:v>0.32369999999999999</c:v>
                </c:pt>
                <c:pt idx="60">
                  <c:v>0.32369999999999999</c:v>
                </c:pt>
                <c:pt idx="61">
                  <c:v>0.32369999999999999</c:v>
                </c:pt>
                <c:pt idx="62">
                  <c:v>0.32369999999999999</c:v>
                </c:pt>
                <c:pt idx="63">
                  <c:v>0.32369999999999999</c:v>
                </c:pt>
                <c:pt idx="64">
                  <c:v>0.32369999999999999</c:v>
                </c:pt>
                <c:pt idx="65">
                  <c:v>0.32369999999999999</c:v>
                </c:pt>
                <c:pt idx="66">
                  <c:v>0.32369999999999999</c:v>
                </c:pt>
                <c:pt idx="67">
                  <c:v>0.32369999999999999</c:v>
                </c:pt>
                <c:pt idx="68">
                  <c:v>0.32369999999999999</c:v>
                </c:pt>
                <c:pt idx="69">
                  <c:v>0.32369999999999999</c:v>
                </c:pt>
                <c:pt idx="70">
                  <c:v>0.32369999999999999</c:v>
                </c:pt>
                <c:pt idx="71">
                  <c:v>0.32369999999999999</c:v>
                </c:pt>
                <c:pt idx="72">
                  <c:v>0.32369999999999999</c:v>
                </c:pt>
                <c:pt idx="73">
                  <c:v>0.32369999999999999</c:v>
                </c:pt>
                <c:pt idx="74">
                  <c:v>0.32369999999999999</c:v>
                </c:pt>
                <c:pt idx="75">
                  <c:v>0.32369999999999999</c:v>
                </c:pt>
                <c:pt idx="76">
                  <c:v>0.32369999999999999</c:v>
                </c:pt>
                <c:pt idx="77">
                  <c:v>0.32369999999999999</c:v>
                </c:pt>
                <c:pt idx="78">
                  <c:v>0.32369999999999999</c:v>
                </c:pt>
                <c:pt idx="79">
                  <c:v>0.32369999999999999</c:v>
                </c:pt>
                <c:pt idx="80">
                  <c:v>0.32369999999999999</c:v>
                </c:pt>
                <c:pt idx="81">
                  <c:v>0.32369999999999999</c:v>
                </c:pt>
                <c:pt idx="82">
                  <c:v>0.32369999999999999</c:v>
                </c:pt>
                <c:pt idx="83">
                  <c:v>0.32369999999999999</c:v>
                </c:pt>
                <c:pt idx="84">
                  <c:v>0.32369999999999999</c:v>
                </c:pt>
                <c:pt idx="85">
                  <c:v>0.32369999999999999</c:v>
                </c:pt>
                <c:pt idx="86">
                  <c:v>0.32369999999999999</c:v>
                </c:pt>
                <c:pt idx="87">
                  <c:v>0.32369999999999999</c:v>
                </c:pt>
                <c:pt idx="88">
                  <c:v>0.32369999999999999</c:v>
                </c:pt>
                <c:pt idx="89">
                  <c:v>0.32369999999999999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A37-404F-96DE-2414E5368A21}"/>
            </c:ext>
          </c:extLst>
        </c:ser>
        <c:ser>
          <c:idx val="3"/>
          <c:order val="3"/>
          <c:tx>
            <c:strRef>
              <c:f>'[IACV Dims check new.xlsx]CN 1'!$H$2</c:f>
              <c:strCache>
                <c:ptCount val="1"/>
                <c:pt idx="0">
                  <c:v>Spec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'[IACV Dims check new.xlsx]CN 1'!$H$3:$H$92</c:f>
              <c:numCache>
                <c:formatCode>General</c:formatCode>
                <c:ptCount val="90"/>
                <c:pt idx="0">
                  <c:v>0.315</c:v>
                </c:pt>
                <c:pt idx="1">
                  <c:v>0.315</c:v>
                </c:pt>
                <c:pt idx="2">
                  <c:v>0.315</c:v>
                </c:pt>
                <c:pt idx="3">
                  <c:v>0.315</c:v>
                </c:pt>
                <c:pt idx="4">
                  <c:v>0.315</c:v>
                </c:pt>
                <c:pt idx="5">
                  <c:v>0.315</c:v>
                </c:pt>
                <c:pt idx="6">
                  <c:v>0.315</c:v>
                </c:pt>
                <c:pt idx="7">
                  <c:v>0.315</c:v>
                </c:pt>
                <c:pt idx="8">
                  <c:v>0.315</c:v>
                </c:pt>
                <c:pt idx="9">
                  <c:v>0.315</c:v>
                </c:pt>
                <c:pt idx="10">
                  <c:v>0.315</c:v>
                </c:pt>
                <c:pt idx="11">
                  <c:v>0.315</c:v>
                </c:pt>
                <c:pt idx="12">
                  <c:v>0.315</c:v>
                </c:pt>
                <c:pt idx="13">
                  <c:v>0.315</c:v>
                </c:pt>
                <c:pt idx="14">
                  <c:v>0.315</c:v>
                </c:pt>
                <c:pt idx="15">
                  <c:v>0.315</c:v>
                </c:pt>
                <c:pt idx="16">
                  <c:v>0.315</c:v>
                </c:pt>
                <c:pt idx="17">
                  <c:v>0.315</c:v>
                </c:pt>
                <c:pt idx="18">
                  <c:v>0.315</c:v>
                </c:pt>
                <c:pt idx="19">
                  <c:v>0.315</c:v>
                </c:pt>
                <c:pt idx="20">
                  <c:v>0.315</c:v>
                </c:pt>
                <c:pt idx="21">
                  <c:v>0.315</c:v>
                </c:pt>
                <c:pt idx="22">
                  <c:v>0.315</c:v>
                </c:pt>
                <c:pt idx="23">
                  <c:v>0.315</c:v>
                </c:pt>
                <c:pt idx="24">
                  <c:v>0.315</c:v>
                </c:pt>
                <c:pt idx="25">
                  <c:v>0.315</c:v>
                </c:pt>
                <c:pt idx="26">
                  <c:v>0.315</c:v>
                </c:pt>
                <c:pt idx="27">
                  <c:v>0.315</c:v>
                </c:pt>
                <c:pt idx="28">
                  <c:v>0.315</c:v>
                </c:pt>
                <c:pt idx="29">
                  <c:v>0.315</c:v>
                </c:pt>
                <c:pt idx="30">
                  <c:v>0.315</c:v>
                </c:pt>
                <c:pt idx="31">
                  <c:v>0.315</c:v>
                </c:pt>
                <c:pt idx="32">
                  <c:v>0.315</c:v>
                </c:pt>
                <c:pt idx="33">
                  <c:v>0.315</c:v>
                </c:pt>
                <c:pt idx="34">
                  <c:v>0.315</c:v>
                </c:pt>
                <c:pt idx="35">
                  <c:v>0.315</c:v>
                </c:pt>
                <c:pt idx="36">
                  <c:v>0.315</c:v>
                </c:pt>
                <c:pt idx="37">
                  <c:v>0.315</c:v>
                </c:pt>
                <c:pt idx="38">
                  <c:v>0.315</c:v>
                </c:pt>
                <c:pt idx="39">
                  <c:v>0.315</c:v>
                </c:pt>
                <c:pt idx="40">
                  <c:v>0.315</c:v>
                </c:pt>
                <c:pt idx="41">
                  <c:v>0.315</c:v>
                </c:pt>
                <c:pt idx="42">
                  <c:v>0.315</c:v>
                </c:pt>
                <c:pt idx="43">
                  <c:v>0.315</c:v>
                </c:pt>
                <c:pt idx="44">
                  <c:v>0.315</c:v>
                </c:pt>
                <c:pt idx="45">
                  <c:v>0.315</c:v>
                </c:pt>
                <c:pt idx="46">
                  <c:v>0.315</c:v>
                </c:pt>
                <c:pt idx="47">
                  <c:v>0.315</c:v>
                </c:pt>
                <c:pt idx="48">
                  <c:v>0.315</c:v>
                </c:pt>
                <c:pt idx="49">
                  <c:v>0.315</c:v>
                </c:pt>
                <c:pt idx="50">
                  <c:v>0.315</c:v>
                </c:pt>
                <c:pt idx="51">
                  <c:v>0.315</c:v>
                </c:pt>
                <c:pt idx="52">
                  <c:v>0.315</c:v>
                </c:pt>
                <c:pt idx="53">
                  <c:v>0.315</c:v>
                </c:pt>
                <c:pt idx="54">
                  <c:v>0.315</c:v>
                </c:pt>
                <c:pt idx="55">
                  <c:v>0.315</c:v>
                </c:pt>
                <c:pt idx="56">
                  <c:v>0.315</c:v>
                </c:pt>
                <c:pt idx="57">
                  <c:v>0.315</c:v>
                </c:pt>
                <c:pt idx="58">
                  <c:v>0.315</c:v>
                </c:pt>
                <c:pt idx="59">
                  <c:v>0.315</c:v>
                </c:pt>
                <c:pt idx="60">
                  <c:v>0.315</c:v>
                </c:pt>
                <c:pt idx="61">
                  <c:v>0.315</c:v>
                </c:pt>
                <c:pt idx="62">
                  <c:v>0.315</c:v>
                </c:pt>
                <c:pt idx="63">
                  <c:v>0.315</c:v>
                </c:pt>
                <c:pt idx="64">
                  <c:v>0.315</c:v>
                </c:pt>
                <c:pt idx="65">
                  <c:v>0.315</c:v>
                </c:pt>
                <c:pt idx="66">
                  <c:v>0.315</c:v>
                </c:pt>
                <c:pt idx="67">
                  <c:v>0.315</c:v>
                </c:pt>
                <c:pt idx="68">
                  <c:v>0.315</c:v>
                </c:pt>
                <c:pt idx="69">
                  <c:v>0.315</c:v>
                </c:pt>
                <c:pt idx="70">
                  <c:v>0.315</c:v>
                </c:pt>
                <c:pt idx="71">
                  <c:v>0.315</c:v>
                </c:pt>
                <c:pt idx="72">
                  <c:v>0.315</c:v>
                </c:pt>
                <c:pt idx="73">
                  <c:v>0.315</c:v>
                </c:pt>
                <c:pt idx="74">
                  <c:v>0.315</c:v>
                </c:pt>
                <c:pt idx="75">
                  <c:v>0.315</c:v>
                </c:pt>
                <c:pt idx="76">
                  <c:v>0.315</c:v>
                </c:pt>
                <c:pt idx="77">
                  <c:v>0.315</c:v>
                </c:pt>
                <c:pt idx="78">
                  <c:v>0.315</c:v>
                </c:pt>
                <c:pt idx="79">
                  <c:v>0.315</c:v>
                </c:pt>
                <c:pt idx="80">
                  <c:v>0.315</c:v>
                </c:pt>
                <c:pt idx="81">
                  <c:v>0.315</c:v>
                </c:pt>
                <c:pt idx="82">
                  <c:v>0.315</c:v>
                </c:pt>
                <c:pt idx="83">
                  <c:v>0.315</c:v>
                </c:pt>
                <c:pt idx="84">
                  <c:v>0.315</c:v>
                </c:pt>
                <c:pt idx="85">
                  <c:v>0.315</c:v>
                </c:pt>
                <c:pt idx="86">
                  <c:v>0.315</c:v>
                </c:pt>
                <c:pt idx="87">
                  <c:v>0.315</c:v>
                </c:pt>
                <c:pt idx="88">
                  <c:v>0.315</c:v>
                </c:pt>
                <c:pt idx="89">
                  <c:v>0.315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A37-404F-96DE-2414E5368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585952"/>
        <c:axId val="767588864"/>
      </c:scatterChart>
      <c:valAx>
        <c:axId val="76758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Part</a:t>
                </a:r>
                <a:r>
                  <a:rPr lang="en-US" sz="1800" baseline="0"/>
                  <a:t>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88864"/>
        <c:crosses val="autoZero"/>
        <c:crossBetween val="midCat"/>
      </c:valAx>
      <c:valAx>
        <c:axId val="7675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Dimension</a:t>
                </a:r>
                <a:r>
                  <a:rPr lang="en-US" sz="1800" baseline="0"/>
                  <a:t> (IN)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85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CN</a:t>
            </a:r>
            <a:r>
              <a:rPr lang="en-US" sz="1800" baseline="0"/>
              <a:t> 2 </a:t>
            </a:r>
            <a:r>
              <a:rPr lang="en-US" sz="1800" b="0" i="0" baseline="0">
                <a:effectLst/>
              </a:rPr>
              <a:t>-  Xbar &amp; R Chart</a:t>
            </a:r>
            <a:endParaRPr lang="en-US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'[IACV Dims check new.xlsx]CN 2'!$C$2</c:f>
              <c:strCache>
                <c:ptCount val="1"/>
                <c:pt idx="0">
                  <c:v>Dimensions (Inch)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'[IACV Dims check new.xlsx]CN 2'!$C$3:$C$32</c:f>
              <c:numCache>
                <c:formatCode>General</c:formatCode>
                <c:ptCount val="30"/>
                <c:pt idx="0">
                  <c:v>0.46860000000000002</c:v>
                </c:pt>
                <c:pt idx="1">
                  <c:v>0.46889999999999998</c:v>
                </c:pt>
                <c:pt idx="2">
                  <c:v>0.46925</c:v>
                </c:pt>
                <c:pt idx="3">
                  <c:v>0.46850000000000003</c:v>
                </c:pt>
                <c:pt idx="4">
                  <c:v>0.46875</c:v>
                </c:pt>
                <c:pt idx="5">
                  <c:v>0.46884999999999999</c:v>
                </c:pt>
                <c:pt idx="6">
                  <c:v>0.46865000000000001</c:v>
                </c:pt>
                <c:pt idx="7">
                  <c:v>0.46929999999999999</c:v>
                </c:pt>
                <c:pt idx="8">
                  <c:v>0.46894999999999998</c:v>
                </c:pt>
                <c:pt idx="9">
                  <c:v>0.46855000000000002</c:v>
                </c:pt>
                <c:pt idx="10">
                  <c:v>0.46920000000000001</c:v>
                </c:pt>
                <c:pt idx="11">
                  <c:v>0.46879999999999999</c:v>
                </c:pt>
                <c:pt idx="12">
                  <c:v>0.45674999999999999</c:v>
                </c:pt>
                <c:pt idx="13">
                  <c:v>0.45874999999999999</c:v>
                </c:pt>
                <c:pt idx="14">
                  <c:v>0.45415</c:v>
                </c:pt>
                <c:pt idx="15">
                  <c:v>0.45340000000000003</c:v>
                </c:pt>
                <c:pt idx="16">
                  <c:v>0.45295000000000002</c:v>
                </c:pt>
                <c:pt idx="17">
                  <c:v>0.45365</c:v>
                </c:pt>
                <c:pt idx="18">
                  <c:v>0.45379999999999998</c:v>
                </c:pt>
                <c:pt idx="19">
                  <c:v>0.45084999999999997</c:v>
                </c:pt>
                <c:pt idx="20">
                  <c:v>0.45200000000000001</c:v>
                </c:pt>
                <c:pt idx="21">
                  <c:v>0.45165</c:v>
                </c:pt>
                <c:pt idx="22">
                  <c:v>0.45184999999999997</c:v>
                </c:pt>
                <c:pt idx="23">
                  <c:v>0.4511</c:v>
                </c:pt>
                <c:pt idx="24">
                  <c:v>0.45129999999999998</c:v>
                </c:pt>
                <c:pt idx="25">
                  <c:v>0.45184999999999997</c:v>
                </c:pt>
                <c:pt idx="26">
                  <c:v>0.45205000000000001</c:v>
                </c:pt>
                <c:pt idx="27">
                  <c:v>0.45169999999999999</c:v>
                </c:pt>
                <c:pt idx="28">
                  <c:v>0.45119999999999999</c:v>
                </c:pt>
                <c:pt idx="29">
                  <c:v>0.45179999999999998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7B-40C9-811E-424F3ED2D6F9}"/>
            </c:ext>
          </c:extLst>
        </c:ser>
        <c:ser>
          <c:idx val="1"/>
          <c:order val="1"/>
          <c:tx>
            <c:strRef>
              <c:f>'[IACV Dims check new.xlsx]CN 2'!$E$2</c:f>
              <c:strCache>
                <c:ptCount val="1"/>
                <c:pt idx="0">
                  <c:v>USL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'[IACV Dims check new.xlsx]CN 2'!$E$3:$E$32</c:f>
              <c:numCache>
                <c:formatCode>0.000</c:formatCode>
                <c:ptCount val="30"/>
                <c:pt idx="0">
                  <c:v>0.51129999999999998</c:v>
                </c:pt>
                <c:pt idx="1">
                  <c:v>0.51129999999999998</c:v>
                </c:pt>
                <c:pt idx="2">
                  <c:v>0.51129999999999998</c:v>
                </c:pt>
                <c:pt idx="3">
                  <c:v>0.51129999999999998</c:v>
                </c:pt>
                <c:pt idx="4">
                  <c:v>0.51129999999999998</c:v>
                </c:pt>
                <c:pt idx="5">
                  <c:v>0.51129999999999998</c:v>
                </c:pt>
                <c:pt idx="6">
                  <c:v>0.51129999999999998</c:v>
                </c:pt>
                <c:pt idx="7">
                  <c:v>0.51129999999999998</c:v>
                </c:pt>
                <c:pt idx="8">
                  <c:v>0.51129999999999998</c:v>
                </c:pt>
                <c:pt idx="9">
                  <c:v>0.51129999999999998</c:v>
                </c:pt>
                <c:pt idx="10">
                  <c:v>0.51129999999999998</c:v>
                </c:pt>
                <c:pt idx="11">
                  <c:v>0.51129999999999998</c:v>
                </c:pt>
                <c:pt idx="12">
                  <c:v>0.51129999999999998</c:v>
                </c:pt>
                <c:pt idx="13">
                  <c:v>0.51129999999999998</c:v>
                </c:pt>
                <c:pt idx="14">
                  <c:v>0.51129999999999998</c:v>
                </c:pt>
                <c:pt idx="15">
                  <c:v>0.51129999999999998</c:v>
                </c:pt>
                <c:pt idx="16">
                  <c:v>0.51129999999999998</c:v>
                </c:pt>
                <c:pt idx="17">
                  <c:v>0.51129999999999998</c:v>
                </c:pt>
                <c:pt idx="18">
                  <c:v>0.51129999999999998</c:v>
                </c:pt>
                <c:pt idx="19">
                  <c:v>0.51129999999999998</c:v>
                </c:pt>
                <c:pt idx="20">
                  <c:v>0.51129999999999998</c:v>
                </c:pt>
                <c:pt idx="21">
                  <c:v>0.51129999999999998</c:v>
                </c:pt>
                <c:pt idx="22">
                  <c:v>0.51129999999999998</c:v>
                </c:pt>
                <c:pt idx="23">
                  <c:v>0.51129999999999998</c:v>
                </c:pt>
                <c:pt idx="24">
                  <c:v>0.51129999999999998</c:v>
                </c:pt>
                <c:pt idx="25">
                  <c:v>0.51129999999999998</c:v>
                </c:pt>
                <c:pt idx="26">
                  <c:v>0.51129999999999998</c:v>
                </c:pt>
                <c:pt idx="27">
                  <c:v>0.51129999999999998</c:v>
                </c:pt>
                <c:pt idx="28">
                  <c:v>0.51129999999999998</c:v>
                </c:pt>
                <c:pt idx="29">
                  <c:v>0.51129999999999998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7B-40C9-811E-424F3ED2D6F9}"/>
            </c:ext>
          </c:extLst>
        </c:ser>
        <c:ser>
          <c:idx val="2"/>
          <c:order val="2"/>
          <c:tx>
            <c:strRef>
              <c:f>'[IACV Dims check new.xlsx]CN 2'!$F$2</c:f>
              <c:strCache>
                <c:ptCount val="1"/>
                <c:pt idx="0">
                  <c:v>LSL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'[IACV Dims check new.xlsx]CN 2'!$F$3:$F$32</c:f>
              <c:numCache>
                <c:formatCode>0.000</c:formatCode>
                <c:ptCount val="30"/>
                <c:pt idx="0">
                  <c:v>0.45130000000000003</c:v>
                </c:pt>
                <c:pt idx="1">
                  <c:v>0.45130000000000003</c:v>
                </c:pt>
                <c:pt idx="2">
                  <c:v>0.45130000000000003</c:v>
                </c:pt>
                <c:pt idx="3">
                  <c:v>0.45130000000000003</c:v>
                </c:pt>
                <c:pt idx="4">
                  <c:v>0.45130000000000003</c:v>
                </c:pt>
                <c:pt idx="5">
                  <c:v>0.45130000000000003</c:v>
                </c:pt>
                <c:pt idx="6">
                  <c:v>0.45130000000000003</c:v>
                </c:pt>
                <c:pt idx="7">
                  <c:v>0.45130000000000003</c:v>
                </c:pt>
                <c:pt idx="8">
                  <c:v>0.45130000000000003</c:v>
                </c:pt>
                <c:pt idx="9">
                  <c:v>0.45130000000000003</c:v>
                </c:pt>
                <c:pt idx="10">
                  <c:v>0.45130000000000003</c:v>
                </c:pt>
                <c:pt idx="11">
                  <c:v>0.45130000000000003</c:v>
                </c:pt>
                <c:pt idx="12">
                  <c:v>0.45130000000000003</c:v>
                </c:pt>
                <c:pt idx="13">
                  <c:v>0.45130000000000003</c:v>
                </c:pt>
                <c:pt idx="14">
                  <c:v>0.45130000000000003</c:v>
                </c:pt>
                <c:pt idx="15">
                  <c:v>0.45130000000000003</c:v>
                </c:pt>
                <c:pt idx="16">
                  <c:v>0.45130000000000003</c:v>
                </c:pt>
                <c:pt idx="17">
                  <c:v>0.45130000000000003</c:v>
                </c:pt>
                <c:pt idx="18">
                  <c:v>0.45130000000000003</c:v>
                </c:pt>
                <c:pt idx="19">
                  <c:v>0.45130000000000003</c:v>
                </c:pt>
                <c:pt idx="20">
                  <c:v>0.45130000000000003</c:v>
                </c:pt>
                <c:pt idx="21">
                  <c:v>0.45130000000000003</c:v>
                </c:pt>
                <c:pt idx="22">
                  <c:v>0.45130000000000003</c:v>
                </c:pt>
                <c:pt idx="23">
                  <c:v>0.45130000000000003</c:v>
                </c:pt>
                <c:pt idx="24">
                  <c:v>0.45130000000000003</c:v>
                </c:pt>
                <c:pt idx="25">
                  <c:v>0.45130000000000003</c:v>
                </c:pt>
                <c:pt idx="26">
                  <c:v>0.45130000000000003</c:v>
                </c:pt>
                <c:pt idx="27">
                  <c:v>0.45130000000000003</c:v>
                </c:pt>
                <c:pt idx="28">
                  <c:v>0.45130000000000003</c:v>
                </c:pt>
                <c:pt idx="29">
                  <c:v>0.45130000000000003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A7B-40C9-811E-424F3ED2D6F9}"/>
            </c:ext>
          </c:extLst>
        </c:ser>
        <c:ser>
          <c:idx val="3"/>
          <c:order val="3"/>
          <c:tx>
            <c:strRef>
              <c:f>'[IACV Dims check new.xlsx]CN 2'!$G$2</c:f>
              <c:strCache>
                <c:ptCount val="1"/>
                <c:pt idx="0">
                  <c:v>Spec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'[IACV Dims check new.xlsx]CN 2'!$G$3:$G$32</c:f>
              <c:numCache>
                <c:formatCode>0.000</c:formatCode>
                <c:ptCount val="30"/>
                <c:pt idx="0">
                  <c:v>0.48130000000000001</c:v>
                </c:pt>
                <c:pt idx="1">
                  <c:v>0.48130000000000001</c:v>
                </c:pt>
                <c:pt idx="2">
                  <c:v>0.48130000000000001</c:v>
                </c:pt>
                <c:pt idx="3">
                  <c:v>0.48130000000000001</c:v>
                </c:pt>
                <c:pt idx="4">
                  <c:v>0.48130000000000001</c:v>
                </c:pt>
                <c:pt idx="5">
                  <c:v>0.48130000000000001</c:v>
                </c:pt>
                <c:pt idx="6">
                  <c:v>0.48130000000000001</c:v>
                </c:pt>
                <c:pt idx="7">
                  <c:v>0.48130000000000001</c:v>
                </c:pt>
                <c:pt idx="8">
                  <c:v>0.48130000000000001</c:v>
                </c:pt>
                <c:pt idx="9">
                  <c:v>0.48130000000000001</c:v>
                </c:pt>
                <c:pt idx="10">
                  <c:v>0.48130000000000001</c:v>
                </c:pt>
                <c:pt idx="11">
                  <c:v>0.48130000000000001</c:v>
                </c:pt>
                <c:pt idx="12">
                  <c:v>0.48130000000000001</c:v>
                </c:pt>
                <c:pt idx="13">
                  <c:v>0.48130000000000001</c:v>
                </c:pt>
                <c:pt idx="14">
                  <c:v>0.48130000000000001</c:v>
                </c:pt>
                <c:pt idx="15">
                  <c:v>0.48130000000000001</c:v>
                </c:pt>
                <c:pt idx="16">
                  <c:v>0.48130000000000001</c:v>
                </c:pt>
                <c:pt idx="17">
                  <c:v>0.48130000000000001</c:v>
                </c:pt>
                <c:pt idx="18">
                  <c:v>0.48130000000000001</c:v>
                </c:pt>
                <c:pt idx="19">
                  <c:v>0.48130000000000001</c:v>
                </c:pt>
                <c:pt idx="20">
                  <c:v>0.48130000000000001</c:v>
                </c:pt>
                <c:pt idx="21">
                  <c:v>0.48130000000000001</c:v>
                </c:pt>
                <c:pt idx="22">
                  <c:v>0.48130000000000001</c:v>
                </c:pt>
                <c:pt idx="23">
                  <c:v>0.48130000000000001</c:v>
                </c:pt>
                <c:pt idx="24">
                  <c:v>0.48130000000000001</c:v>
                </c:pt>
                <c:pt idx="25">
                  <c:v>0.48130000000000001</c:v>
                </c:pt>
                <c:pt idx="26">
                  <c:v>0.48130000000000001</c:v>
                </c:pt>
                <c:pt idx="27">
                  <c:v>0.48130000000000001</c:v>
                </c:pt>
                <c:pt idx="28">
                  <c:v>0.48130000000000001</c:v>
                </c:pt>
                <c:pt idx="29">
                  <c:v>0.48130000000000001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A7B-40C9-811E-424F3ED2D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124352"/>
        <c:axId val="815113536"/>
      </c:scatterChart>
      <c:valAx>
        <c:axId val="81512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Part Number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113536"/>
        <c:crosses val="autoZero"/>
        <c:crossBetween val="midCat"/>
      </c:valAx>
      <c:valAx>
        <c:axId val="8151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Dimension (IN)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124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CN 3 -  Xbar &amp; R Chart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'[IACV Dims check new.xlsx]CN 3'!$C$2</c:f>
              <c:strCache>
                <c:ptCount val="1"/>
                <c:pt idx="0">
                  <c:v>Dimensions (Inch)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'[IACV Dims check new.xlsx]CN 3'!$C$3:$C$32</c:f>
              <c:numCache>
                <c:formatCode>General</c:formatCode>
                <c:ptCount val="30"/>
                <c:pt idx="0">
                  <c:v>0.28100000000000003</c:v>
                </c:pt>
                <c:pt idx="1">
                  <c:v>0.27900000000000003</c:v>
                </c:pt>
                <c:pt idx="2">
                  <c:v>0.28050000000000003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0.27900000000000003</c:v>
                </c:pt>
                <c:pt idx="6">
                  <c:v>0.27900000000000003</c:v>
                </c:pt>
                <c:pt idx="7">
                  <c:v>0.27900000000000003</c:v>
                </c:pt>
                <c:pt idx="8">
                  <c:v>0.28050000000000003</c:v>
                </c:pt>
                <c:pt idx="9">
                  <c:v>0.28000000000000003</c:v>
                </c:pt>
                <c:pt idx="10">
                  <c:v>0.28100000000000003</c:v>
                </c:pt>
                <c:pt idx="11">
                  <c:v>0.26850000000000002</c:v>
                </c:pt>
                <c:pt idx="12">
                  <c:v>0.26700000000000002</c:v>
                </c:pt>
                <c:pt idx="13">
                  <c:v>0.26850000000000002</c:v>
                </c:pt>
                <c:pt idx="14">
                  <c:v>0.26750000000000002</c:v>
                </c:pt>
                <c:pt idx="15">
                  <c:v>0.26700000000000002</c:v>
                </c:pt>
                <c:pt idx="16">
                  <c:v>0.26700000000000002</c:v>
                </c:pt>
                <c:pt idx="17">
                  <c:v>0.26800000000000002</c:v>
                </c:pt>
                <c:pt idx="18">
                  <c:v>0.26650000000000001</c:v>
                </c:pt>
                <c:pt idx="19">
                  <c:v>0.26700000000000002</c:v>
                </c:pt>
                <c:pt idx="20">
                  <c:v>0.26750000000000002</c:v>
                </c:pt>
                <c:pt idx="21">
                  <c:v>0.26700000000000002</c:v>
                </c:pt>
                <c:pt idx="22">
                  <c:v>0.26750000000000002</c:v>
                </c:pt>
                <c:pt idx="23">
                  <c:v>0.26800000000000002</c:v>
                </c:pt>
                <c:pt idx="24">
                  <c:v>0.26500000000000001</c:v>
                </c:pt>
                <c:pt idx="25">
                  <c:v>0.26700000000000002</c:v>
                </c:pt>
                <c:pt idx="26">
                  <c:v>0.26750000000000002</c:v>
                </c:pt>
                <c:pt idx="27">
                  <c:v>0.26600000000000001</c:v>
                </c:pt>
                <c:pt idx="28">
                  <c:v>0.26650000000000001</c:v>
                </c:pt>
                <c:pt idx="29">
                  <c:v>0.26850000000000002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D1-4478-9E16-331FBA8E40E6}"/>
            </c:ext>
          </c:extLst>
        </c:ser>
        <c:ser>
          <c:idx val="1"/>
          <c:order val="1"/>
          <c:tx>
            <c:strRef>
              <c:f>'[IACV Dims check new.xlsx]CN 3'!$E$2</c:f>
              <c:strCache>
                <c:ptCount val="1"/>
                <c:pt idx="0">
                  <c:v>USL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'[IACV Dims check new.xlsx]CN 3'!$E$3:$E$32</c:f>
              <c:numCache>
                <c:formatCode>0.000</c:formatCode>
                <c:ptCount val="30"/>
                <c:pt idx="0">
                  <c:v>0.28200000000000003</c:v>
                </c:pt>
                <c:pt idx="1">
                  <c:v>0.28200000000000003</c:v>
                </c:pt>
                <c:pt idx="2">
                  <c:v>0.28200000000000003</c:v>
                </c:pt>
                <c:pt idx="3">
                  <c:v>0.28200000000000003</c:v>
                </c:pt>
                <c:pt idx="4">
                  <c:v>0.28200000000000003</c:v>
                </c:pt>
                <c:pt idx="5">
                  <c:v>0.28200000000000003</c:v>
                </c:pt>
                <c:pt idx="6">
                  <c:v>0.28200000000000003</c:v>
                </c:pt>
                <c:pt idx="7">
                  <c:v>0.28200000000000003</c:v>
                </c:pt>
                <c:pt idx="8">
                  <c:v>0.28200000000000003</c:v>
                </c:pt>
                <c:pt idx="9">
                  <c:v>0.28200000000000003</c:v>
                </c:pt>
                <c:pt idx="10">
                  <c:v>0.28200000000000003</c:v>
                </c:pt>
                <c:pt idx="11">
                  <c:v>0.28200000000000003</c:v>
                </c:pt>
                <c:pt idx="12">
                  <c:v>0.28200000000000003</c:v>
                </c:pt>
                <c:pt idx="13">
                  <c:v>0.28200000000000003</c:v>
                </c:pt>
                <c:pt idx="14">
                  <c:v>0.28200000000000003</c:v>
                </c:pt>
                <c:pt idx="15">
                  <c:v>0.28200000000000003</c:v>
                </c:pt>
                <c:pt idx="16">
                  <c:v>0.28200000000000003</c:v>
                </c:pt>
                <c:pt idx="17">
                  <c:v>0.28200000000000003</c:v>
                </c:pt>
                <c:pt idx="18">
                  <c:v>0.28200000000000003</c:v>
                </c:pt>
                <c:pt idx="19">
                  <c:v>0.28200000000000003</c:v>
                </c:pt>
                <c:pt idx="20">
                  <c:v>0.28200000000000003</c:v>
                </c:pt>
                <c:pt idx="21">
                  <c:v>0.28200000000000003</c:v>
                </c:pt>
                <c:pt idx="22">
                  <c:v>0.28200000000000003</c:v>
                </c:pt>
                <c:pt idx="23">
                  <c:v>0.28200000000000003</c:v>
                </c:pt>
                <c:pt idx="24">
                  <c:v>0.28200000000000003</c:v>
                </c:pt>
                <c:pt idx="25">
                  <c:v>0.28200000000000003</c:v>
                </c:pt>
                <c:pt idx="26">
                  <c:v>0.28200000000000003</c:v>
                </c:pt>
                <c:pt idx="27">
                  <c:v>0.28200000000000003</c:v>
                </c:pt>
                <c:pt idx="28">
                  <c:v>0.28200000000000003</c:v>
                </c:pt>
                <c:pt idx="29">
                  <c:v>0.28200000000000003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D1-4478-9E16-331FBA8E40E6}"/>
            </c:ext>
          </c:extLst>
        </c:ser>
        <c:ser>
          <c:idx val="2"/>
          <c:order val="2"/>
          <c:tx>
            <c:strRef>
              <c:f>'[IACV Dims check new.xlsx]CN 3'!$F$2</c:f>
              <c:strCache>
                <c:ptCount val="1"/>
                <c:pt idx="0">
                  <c:v>LSL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'[IACV Dims check new.xlsx]CN 3'!$F$3:$F$32</c:f>
              <c:numCache>
                <c:formatCode>0.000</c:formatCode>
                <c:ptCount val="3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0.28000000000000003</c:v>
                </c:pt>
                <c:pt idx="19">
                  <c:v>0.28000000000000003</c:v>
                </c:pt>
                <c:pt idx="20">
                  <c:v>0.28000000000000003</c:v>
                </c:pt>
                <c:pt idx="21">
                  <c:v>0.28000000000000003</c:v>
                </c:pt>
                <c:pt idx="22">
                  <c:v>0.28000000000000003</c:v>
                </c:pt>
                <c:pt idx="23">
                  <c:v>0.28000000000000003</c:v>
                </c:pt>
                <c:pt idx="24">
                  <c:v>0.28000000000000003</c:v>
                </c:pt>
                <c:pt idx="25">
                  <c:v>0.28000000000000003</c:v>
                </c:pt>
                <c:pt idx="26">
                  <c:v>0.28000000000000003</c:v>
                </c:pt>
                <c:pt idx="27">
                  <c:v>0.28000000000000003</c:v>
                </c:pt>
                <c:pt idx="28">
                  <c:v>0.28000000000000003</c:v>
                </c:pt>
                <c:pt idx="29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D1-4478-9E16-331FBA8E40E6}"/>
            </c:ext>
          </c:extLst>
        </c:ser>
        <c:ser>
          <c:idx val="3"/>
          <c:order val="3"/>
          <c:tx>
            <c:strRef>
              <c:f>'[IACV Dims check new.xlsx]CN 3'!$G$2</c:f>
              <c:strCache>
                <c:ptCount val="1"/>
                <c:pt idx="0">
                  <c:v>Spec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'[IACV Dims check new.xlsx]CN 3'!$G$3:$G$32</c:f>
              <c:numCache>
                <c:formatCode>0.000</c:formatCode>
                <c:ptCount val="30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0.28000000000000003</c:v>
                </c:pt>
                <c:pt idx="14">
                  <c:v>0.28000000000000003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0.28000000000000003</c:v>
                </c:pt>
                <c:pt idx="19">
                  <c:v>0.28000000000000003</c:v>
                </c:pt>
                <c:pt idx="20">
                  <c:v>0.28000000000000003</c:v>
                </c:pt>
                <c:pt idx="21">
                  <c:v>0.28000000000000003</c:v>
                </c:pt>
                <c:pt idx="22">
                  <c:v>0.28000000000000003</c:v>
                </c:pt>
                <c:pt idx="23">
                  <c:v>0.28000000000000003</c:v>
                </c:pt>
                <c:pt idx="24">
                  <c:v>0.28000000000000003</c:v>
                </c:pt>
                <c:pt idx="25">
                  <c:v>0.28000000000000003</c:v>
                </c:pt>
                <c:pt idx="26">
                  <c:v>0.28000000000000003</c:v>
                </c:pt>
                <c:pt idx="27">
                  <c:v>0.28000000000000003</c:v>
                </c:pt>
                <c:pt idx="28">
                  <c:v>0.28000000000000003</c:v>
                </c:pt>
                <c:pt idx="29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D1-4478-9E16-331FBA8E4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045072"/>
        <c:axId val="780037584"/>
      </c:scatterChart>
      <c:valAx>
        <c:axId val="780045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Part Number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37584"/>
        <c:crosses val="autoZero"/>
        <c:crossBetween val="midCat"/>
      </c:valAx>
      <c:valAx>
        <c:axId val="7800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Dimension (IN)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45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CN 4 -  Xbar &amp; R Chart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'[IACV Dims check new.xlsx]CN 4'!$C$2</c:f>
              <c:strCache>
                <c:ptCount val="1"/>
                <c:pt idx="0">
                  <c:v>Dimensions (Inch)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'[IACV Dims check new.xlsx]CN 4'!$C$3:$C$32</c:f>
              <c:numCache>
                <c:formatCode>General</c:formatCode>
                <c:ptCount val="30"/>
                <c:pt idx="0">
                  <c:v>0.39200000000000002</c:v>
                </c:pt>
                <c:pt idx="1">
                  <c:v>0.38900000000000001</c:v>
                </c:pt>
                <c:pt idx="2">
                  <c:v>0.39</c:v>
                </c:pt>
                <c:pt idx="3">
                  <c:v>0.39</c:v>
                </c:pt>
                <c:pt idx="4">
                  <c:v>0.39050000000000001</c:v>
                </c:pt>
                <c:pt idx="5">
                  <c:v>0.39</c:v>
                </c:pt>
                <c:pt idx="6">
                  <c:v>0.39</c:v>
                </c:pt>
                <c:pt idx="7">
                  <c:v>0.39</c:v>
                </c:pt>
                <c:pt idx="8">
                  <c:v>0.39</c:v>
                </c:pt>
                <c:pt idx="9">
                  <c:v>0.39</c:v>
                </c:pt>
                <c:pt idx="10">
                  <c:v>0.39</c:v>
                </c:pt>
                <c:pt idx="11">
                  <c:v>0.3775</c:v>
                </c:pt>
                <c:pt idx="12">
                  <c:v>0.4</c:v>
                </c:pt>
                <c:pt idx="13">
                  <c:v>0.3715</c:v>
                </c:pt>
                <c:pt idx="14">
                  <c:v>0.3715</c:v>
                </c:pt>
                <c:pt idx="15">
                  <c:v>0.3715</c:v>
                </c:pt>
                <c:pt idx="16">
                  <c:v>0.3705</c:v>
                </c:pt>
                <c:pt idx="17">
                  <c:v>0.3715</c:v>
                </c:pt>
                <c:pt idx="18">
                  <c:v>0.3715</c:v>
                </c:pt>
                <c:pt idx="19">
                  <c:v>0.3715</c:v>
                </c:pt>
                <c:pt idx="20">
                  <c:v>0.372</c:v>
                </c:pt>
                <c:pt idx="21">
                  <c:v>0.372</c:v>
                </c:pt>
                <c:pt idx="22">
                  <c:v>0.3715</c:v>
                </c:pt>
                <c:pt idx="23">
                  <c:v>0.3715</c:v>
                </c:pt>
                <c:pt idx="24">
                  <c:v>0.3715</c:v>
                </c:pt>
                <c:pt idx="25">
                  <c:v>0.372</c:v>
                </c:pt>
                <c:pt idx="26">
                  <c:v>0.372</c:v>
                </c:pt>
                <c:pt idx="27">
                  <c:v>0.372</c:v>
                </c:pt>
                <c:pt idx="28">
                  <c:v>0.372</c:v>
                </c:pt>
                <c:pt idx="29">
                  <c:v>0.372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8E-4649-906E-31CC7DA236AE}"/>
            </c:ext>
          </c:extLst>
        </c:ser>
        <c:ser>
          <c:idx val="1"/>
          <c:order val="1"/>
          <c:tx>
            <c:strRef>
              <c:f>'[IACV Dims check new.xlsx]CN 4'!$F$2</c:f>
              <c:strCache>
                <c:ptCount val="1"/>
                <c:pt idx="0">
                  <c:v>USL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'[IACV Dims check new.xlsx]CN 4'!$F$3:$F$32</c:f>
              <c:numCache>
                <c:formatCode>0.000</c:formatCode>
                <c:ptCount val="30"/>
                <c:pt idx="0">
                  <c:v>0.39100000000000001</c:v>
                </c:pt>
                <c:pt idx="1">
                  <c:v>0.39100000000000001</c:v>
                </c:pt>
                <c:pt idx="2">
                  <c:v>0.39100000000000001</c:v>
                </c:pt>
                <c:pt idx="3">
                  <c:v>0.39100000000000001</c:v>
                </c:pt>
                <c:pt idx="4">
                  <c:v>0.39100000000000001</c:v>
                </c:pt>
                <c:pt idx="5">
                  <c:v>0.39100000000000001</c:v>
                </c:pt>
                <c:pt idx="6">
                  <c:v>0.39100000000000001</c:v>
                </c:pt>
                <c:pt idx="7">
                  <c:v>0.39100000000000001</c:v>
                </c:pt>
                <c:pt idx="8">
                  <c:v>0.39100000000000001</c:v>
                </c:pt>
                <c:pt idx="9">
                  <c:v>0.39100000000000001</c:v>
                </c:pt>
                <c:pt idx="10">
                  <c:v>0.39100000000000001</c:v>
                </c:pt>
                <c:pt idx="11">
                  <c:v>0.39100000000000001</c:v>
                </c:pt>
                <c:pt idx="12">
                  <c:v>0.39100000000000001</c:v>
                </c:pt>
                <c:pt idx="13">
                  <c:v>0.39100000000000001</c:v>
                </c:pt>
                <c:pt idx="14">
                  <c:v>0.39100000000000001</c:v>
                </c:pt>
                <c:pt idx="15">
                  <c:v>0.39100000000000001</c:v>
                </c:pt>
                <c:pt idx="16">
                  <c:v>0.39100000000000001</c:v>
                </c:pt>
                <c:pt idx="17">
                  <c:v>0.39100000000000001</c:v>
                </c:pt>
                <c:pt idx="18">
                  <c:v>0.39100000000000001</c:v>
                </c:pt>
                <c:pt idx="19">
                  <c:v>0.39100000000000001</c:v>
                </c:pt>
                <c:pt idx="20">
                  <c:v>0.39100000000000001</c:v>
                </c:pt>
                <c:pt idx="21">
                  <c:v>0.39100000000000001</c:v>
                </c:pt>
                <c:pt idx="22">
                  <c:v>0.39100000000000001</c:v>
                </c:pt>
                <c:pt idx="23">
                  <c:v>0.39100000000000001</c:v>
                </c:pt>
                <c:pt idx="24">
                  <c:v>0.39100000000000001</c:v>
                </c:pt>
                <c:pt idx="25">
                  <c:v>0.39100000000000001</c:v>
                </c:pt>
                <c:pt idx="26">
                  <c:v>0.39100000000000001</c:v>
                </c:pt>
                <c:pt idx="27">
                  <c:v>0.39100000000000001</c:v>
                </c:pt>
                <c:pt idx="28">
                  <c:v>0.39100000000000001</c:v>
                </c:pt>
                <c:pt idx="29">
                  <c:v>0.39100000000000001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8E-4649-906E-31CC7DA236AE}"/>
            </c:ext>
          </c:extLst>
        </c:ser>
        <c:ser>
          <c:idx val="2"/>
          <c:order val="2"/>
          <c:tx>
            <c:strRef>
              <c:f>'[IACV Dims check new.xlsx]CN 4'!$G$2</c:f>
              <c:strCache>
                <c:ptCount val="1"/>
                <c:pt idx="0">
                  <c:v>LSL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'[IACV Dims check new.xlsx]CN 4'!$G$3:$G$32</c:f>
              <c:numCache>
                <c:formatCode>0.000</c:formatCode>
                <c:ptCount val="30"/>
                <c:pt idx="0">
                  <c:v>0.38100000000000001</c:v>
                </c:pt>
                <c:pt idx="1">
                  <c:v>0.38100000000000001</c:v>
                </c:pt>
                <c:pt idx="2">
                  <c:v>0.38100000000000001</c:v>
                </c:pt>
                <c:pt idx="3">
                  <c:v>0.38100000000000001</c:v>
                </c:pt>
                <c:pt idx="4">
                  <c:v>0.38100000000000001</c:v>
                </c:pt>
                <c:pt idx="5">
                  <c:v>0.38100000000000001</c:v>
                </c:pt>
                <c:pt idx="6">
                  <c:v>0.38100000000000001</c:v>
                </c:pt>
                <c:pt idx="7">
                  <c:v>0.38100000000000001</c:v>
                </c:pt>
                <c:pt idx="8">
                  <c:v>0.38100000000000001</c:v>
                </c:pt>
                <c:pt idx="9">
                  <c:v>0.38100000000000001</c:v>
                </c:pt>
                <c:pt idx="10">
                  <c:v>0.38100000000000001</c:v>
                </c:pt>
                <c:pt idx="11">
                  <c:v>0.38100000000000001</c:v>
                </c:pt>
                <c:pt idx="12">
                  <c:v>0.38100000000000001</c:v>
                </c:pt>
                <c:pt idx="13">
                  <c:v>0.38100000000000001</c:v>
                </c:pt>
                <c:pt idx="14">
                  <c:v>0.38100000000000001</c:v>
                </c:pt>
                <c:pt idx="15">
                  <c:v>0.38100000000000001</c:v>
                </c:pt>
                <c:pt idx="16">
                  <c:v>0.38100000000000001</c:v>
                </c:pt>
                <c:pt idx="17">
                  <c:v>0.38100000000000001</c:v>
                </c:pt>
                <c:pt idx="18">
                  <c:v>0.38100000000000001</c:v>
                </c:pt>
                <c:pt idx="19">
                  <c:v>0.38100000000000001</c:v>
                </c:pt>
                <c:pt idx="20">
                  <c:v>0.38100000000000001</c:v>
                </c:pt>
                <c:pt idx="21">
                  <c:v>0.38100000000000001</c:v>
                </c:pt>
                <c:pt idx="22">
                  <c:v>0.38100000000000001</c:v>
                </c:pt>
                <c:pt idx="23">
                  <c:v>0.38100000000000001</c:v>
                </c:pt>
                <c:pt idx="24">
                  <c:v>0.38100000000000001</c:v>
                </c:pt>
                <c:pt idx="25">
                  <c:v>0.38100000000000001</c:v>
                </c:pt>
                <c:pt idx="26">
                  <c:v>0.38100000000000001</c:v>
                </c:pt>
                <c:pt idx="27">
                  <c:v>0.38100000000000001</c:v>
                </c:pt>
                <c:pt idx="28">
                  <c:v>0.38100000000000001</c:v>
                </c:pt>
                <c:pt idx="29">
                  <c:v>0.38100000000000001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88E-4649-906E-31CC7DA236AE}"/>
            </c:ext>
          </c:extLst>
        </c:ser>
        <c:ser>
          <c:idx val="3"/>
          <c:order val="3"/>
          <c:tx>
            <c:strRef>
              <c:f>'[IACV Dims check new.xlsx]CN 4'!$H$2</c:f>
              <c:strCache>
                <c:ptCount val="1"/>
                <c:pt idx="0">
                  <c:v>Spec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'[IACV Dims check new.xlsx]CN 4'!$H$3:$H$32</c:f>
              <c:numCache>
                <c:formatCode>General</c:formatCode>
                <c:ptCount val="30"/>
                <c:pt idx="0">
                  <c:v>0.38600000000000001</c:v>
                </c:pt>
                <c:pt idx="1">
                  <c:v>0.38600000000000001</c:v>
                </c:pt>
                <c:pt idx="2">
                  <c:v>0.38600000000000001</c:v>
                </c:pt>
                <c:pt idx="3">
                  <c:v>0.38600000000000001</c:v>
                </c:pt>
                <c:pt idx="4">
                  <c:v>0.38600000000000001</c:v>
                </c:pt>
                <c:pt idx="5">
                  <c:v>0.38600000000000001</c:v>
                </c:pt>
                <c:pt idx="6">
                  <c:v>0.38600000000000001</c:v>
                </c:pt>
                <c:pt idx="7">
                  <c:v>0.38600000000000001</c:v>
                </c:pt>
                <c:pt idx="8">
                  <c:v>0.38600000000000001</c:v>
                </c:pt>
                <c:pt idx="9">
                  <c:v>0.38600000000000001</c:v>
                </c:pt>
                <c:pt idx="10">
                  <c:v>0.38600000000000001</c:v>
                </c:pt>
                <c:pt idx="11">
                  <c:v>0.38600000000000001</c:v>
                </c:pt>
                <c:pt idx="12">
                  <c:v>0.38600000000000001</c:v>
                </c:pt>
                <c:pt idx="13">
                  <c:v>0.38600000000000001</c:v>
                </c:pt>
                <c:pt idx="14">
                  <c:v>0.38600000000000001</c:v>
                </c:pt>
                <c:pt idx="15">
                  <c:v>0.38600000000000001</c:v>
                </c:pt>
                <c:pt idx="16">
                  <c:v>0.38600000000000001</c:v>
                </c:pt>
                <c:pt idx="17">
                  <c:v>0.38600000000000001</c:v>
                </c:pt>
                <c:pt idx="18">
                  <c:v>0.38600000000000001</c:v>
                </c:pt>
                <c:pt idx="19">
                  <c:v>0.38600000000000001</c:v>
                </c:pt>
                <c:pt idx="20">
                  <c:v>0.38600000000000001</c:v>
                </c:pt>
                <c:pt idx="21">
                  <c:v>0.38600000000000001</c:v>
                </c:pt>
                <c:pt idx="22">
                  <c:v>0.38600000000000001</c:v>
                </c:pt>
                <c:pt idx="23">
                  <c:v>0.38600000000000001</c:v>
                </c:pt>
                <c:pt idx="24">
                  <c:v>0.38600000000000001</c:v>
                </c:pt>
                <c:pt idx="25">
                  <c:v>0.38600000000000001</c:v>
                </c:pt>
                <c:pt idx="26">
                  <c:v>0.38600000000000001</c:v>
                </c:pt>
                <c:pt idx="27">
                  <c:v>0.38600000000000001</c:v>
                </c:pt>
                <c:pt idx="28">
                  <c:v>0.38600000000000001</c:v>
                </c:pt>
                <c:pt idx="29">
                  <c:v>0.38600000000000001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88E-4649-906E-31CC7DA23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372864"/>
        <c:axId val="853373696"/>
      </c:scatterChart>
      <c:valAx>
        <c:axId val="85337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Part Number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373696"/>
        <c:crosses val="autoZero"/>
        <c:crossBetween val="midCat"/>
      </c:valAx>
      <c:valAx>
        <c:axId val="8533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baseline="0">
                    <a:effectLst/>
                  </a:rPr>
                  <a:t>Dimension (IN)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372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CN 5 -  Xbar &amp; R Chart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'[IACV Dims check new.xlsx]CN 5'!$C$2</c:f>
              <c:strCache>
                <c:ptCount val="1"/>
                <c:pt idx="0">
                  <c:v>Dimensions (Inch)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'[IACV Dims check new.xlsx]CN 5'!$C$3:$C$32</c:f>
              <c:numCache>
                <c:formatCode>General</c:formatCode>
                <c:ptCount val="30"/>
                <c:pt idx="0">
                  <c:v>1.504</c:v>
                </c:pt>
                <c:pt idx="1">
                  <c:v>1.5049999999999999</c:v>
                </c:pt>
                <c:pt idx="2">
                  <c:v>1.49</c:v>
                </c:pt>
                <c:pt idx="3">
                  <c:v>1.4515</c:v>
                </c:pt>
                <c:pt idx="4">
                  <c:v>1.456</c:v>
                </c:pt>
                <c:pt idx="5">
                  <c:v>1.4904999999999999</c:v>
                </c:pt>
                <c:pt idx="6">
                  <c:v>1.494</c:v>
                </c:pt>
                <c:pt idx="7">
                  <c:v>1.4844999999999999</c:v>
                </c:pt>
                <c:pt idx="8">
                  <c:v>1.4830000000000001</c:v>
                </c:pt>
                <c:pt idx="9">
                  <c:v>1.4724999999999999</c:v>
                </c:pt>
                <c:pt idx="10">
                  <c:v>1.4735</c:v>
                </c:pt>
                <c:pt idx="11">
                  <c:v>1.4730000000000001</c:v>
                </c:pt>
                <c:pt idx="12">
                  <c:v>1.5215000000000001</c:v>
                </c:pt>
                <c:pt idx="13">
                  <c:v>1.5189999999999999</c:v>
                </c:pt>
                <c:pt idx="14">
                  <c:v>1.5105</c:v>
                </c:pt>
                <c:pt idx="15">
                  <c:v>1.556</c:v>
                </c:pt>
                <c:pt idx="16">
                  <c:v>1.4635</c:v>
                </c:pt>
                <c:pt idx="17">
                  <c:v>1.504</c:v>
                </c:pt>
                <c:pt idx="18">
                  <c:v>1.4524999999999999</c:v>
                </c:pt>
                <c:pt idx="19">
                  <c:v>1.478</c:v>
                </c:pt>
                <c:pt idx="20">
                  <c:v>1.4635</c:v>
                </c:pt>
                <c:pt idx="21">
                  <c:v>1.4690000000000001</c:v>
                </c:pt>
                <c:pt idx="22">
                  <c:v>1.4755</c:v>
                </c:pt>
                <c:pt idx="23">
                  <c:v>1.4550000000000001</c:v>
                </c:pt>
                <c:pt idx="24">
                  <c:v>1.464</c:v>
                </c:pt>
                <c:pt idx="25">
                  <c:v>1.4750000000000001</c:v>
                </c:pt>
                <c:pt idx="26">
                  <c:v>1.48</c:v>
                </c:pt>
                <c:pt idx="27">
                  <c:v>1.53</c:v>
                </c:pt>
                <c:pt idx="28">
                  <c:v>1.5009999999999999</c:v>
                </c:pt>
                <c:pt idx="29">
                  <c:v>1.474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BE-4027-8B4E-A336FA01E830}"/>
            </c:ext>
          </c:extLst>
        </c:ser>
        <c:ser>
          <c:idx val="1"/>
          <c:order val="1"/>
          <c:tx>
            <c:strRef>
              <c:f>'[IACV Dims check new.xlsx]CN 5'!$F$2</c:f>
              <c:strCache>
                <c:ptCount val="1"/>
                <c:pt idx="0">
                  <c:v>USL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'[IACV Dims check new.xlsx]CN 5'!$F$3:$F$32</c:f>
              <c:numCache>
                <c:formatCode>0.000</c:formatCode>
                <c:ptCount val="30"/>
                <c:pt idx="0">
                  <c:v>1.6862200000000001</c:v>
                </c:pt>
                <c:pt idx="1">
                  <c:v>1.6862200000000001</c:v>
                </c:pt>
                <c:pt idx="2">
                  <c:v>1.6862200000000001</c:v>
                </c:pt>
                <c:pt idx="3">
                  <c:v>1.6862200000000001</c:v>
                </c:pt>
                <c:pt idx="4">
                  <c:v>1.6862200000000001</c:v>
                </c:pt>
                <c:pt idx="5">
                  <c:v>1.6862200000000001</c:v>
                </c:pt>
                <c:pt idx="6">
                  <c:v>1.6862200000000001</c:v>
                </c:pt>
                <c:pt idx="7">
                  <c:v>1.6862200000000001</c:v>
                </c:pt>
                <c:pt idx="8">
                  <c:v>1.6862200000000001</c:v>
                </c:pt>
                <c:pt idx="9">
                  <c:v>1.6862200000000001</c:v>
                </c:pt>
                <c:pt idx="10">
                  <c:v>1.6862200000000001</c:v>
                </c:pt>
                <c:pt idx="11">
                  <c:v>1.6862200000000001</c:v>
                </c:pt>
                <c:pt idx="12">
                  <c:v>1.6862200000000001</c:v>
                </c:pt>
                <c:pt idx="13">
                  <c:v>1.6862200000000001</c:v>
                </c:pt>
                <c:pt idx="14">
                  <c:v>1.6862200000000001</c:v>
                </c:pt>
                <c:pt idx="15">
                  <c:v>1.6862200000000001</c:v>
                </c:pt>
                <c:pt idx="16">
                  <c:v>1.6862200000000001</c:v>
                </c:pt>
                <c:pt idx="17">
                  <c:v>1.6862200000000001</c:v>
                </c:pt>
                <c:pt idx="18">
                  <c:v>1.6862200000000001</c:v>
                </c:pt>
                <c:pt idx="19">
                  <c:v>1.6862200000000001</c:v>
                </c:pt>
                <c:pt idx="20">
                  <c:v>1.6862200000000001</c:v>
                </c:pt>
                <c:pt idx="21">
                  <c:v>1.6862200000000001</c:v>
                </c:pt>
                <c:pt idx="22">
                  <c:v>1.6862200000000001</c:v>
                </c:pt>
                <c:pt idx="23">
                  <c:v>1.6862200000000001</c:v>
                </c:pt>
                <c:pt idx="24">
                  <c:v>1.6862200000000001</c:v>
                </c:pt>
                <c:pt idx="25">
                  <c:v>1.6862200000000001</c:v>
                </c:pt>
                <c:pt idx="26">
                  <c:v>1.6862200000000001</c:v>
                </c:pt>
                <c:pt idx="27">
                  <c:v>1.6862200000000001</c:v>
                </c:pt>
                <c:pt idx="28">
                  <c:v>1.6862200000000001</c:v>
                </c:pt>
                <c:pt idx="29">
                  <c:v>1.6862200000000001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BE-4027-8B4E-A336FA01E830}"/>
            </c:ext>
          </c:extLst>
        </c:ser>
        <c:ser>
          <c:idx val="2"/>
          <c:order val="2"/>
          <c:tx>
            <c:strRef>
              <c:f>'[IACV Dims check new.xlsx]CN 5'!$G$2</c:f>
              <c:strCache>
                <c:ptCount val="1"/>
                <c:pt idx="0">
                  <c:v>LSL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'[IACV Dims check new.xlsx]CN 5'!$G$3:$G$32</c:f>
              <c:numCache>
                <c:formatCode>0.000</c:formatCode>
                <c:ptCount val="30"/>
                <c:pt idx="0">
                  <c:v>1.45</c:v>
                </c:pt>
                <c:pt idx="1">
                  <c:v>1.45</c:v>
                </c:pt>
                <c:pt idx="2">
                  <c:v>1.45</c:v>
                </c:pt>
                <c:pt idx="3">
                  <c:v>1.45</c:v>
                </c:pt>
                <c:pt idx="4">
                  <c:v>1.45</c:v>
                </c:pt>
                <c:pt idx="5">
                  <c:v>1.45</c:v>
                </c:pt>
                <c:pt idx="6">
                  <c:v>1.45</c:v>
                </c:pt>
                <c:pt idx="7">
                  <c:v>1.45</c:v>
                </c:pt>
                <c:pt idx="8">
                  <c:v>1.45</c:v>
                </c:pt>
                <c:pt idx="9">
                  <c:v>1.45</c:v>
                </c:pt>
                <c:pt idx="10">
                  <c:v>1.45</c:v>
                </c:pt>
                <c:pt idx="11">
                  <c:v>1.45</c:v>
                </c:pt>
                <c:pt idx="12">
                  <c:v>1.45</c:v>
                </c:pt>
                <c:pt idx="13">
                  <c:v>1.45</c:v>
                </c:pt>
                <c:pt idx="14">
                  <c:v>1.45</c:v>
                </c:pt>
                <c:pt idx="15">
                  <c:v>1.45</c:v>
                </c:pt>
                <c:pt idx="16">
                  <c:v>1.45</c:v>
                </c:pt>
                <c:pt idx="17">
                  <c:v>1.45</c:v>
                </c:pt>
                <c:pt idx="18">
                  <c:v>1.45</c:v>
                </c:pt>
                <c:pt idx="19">
                  <c:v>1.45</c:v>
                </c:pt>
                <c:pt idx="20">
                  <c:v>1.45</c:v>
                </c:pt>
                <c:pt idx="21">
                  <c:v>1.45</c:v>
                </c:pt>
                <c:pt idx="22">
                  <c:v>1.45</c:v>
                </c:pt>
                <c:pt idx="23">
                  <c:v>1.45</c:v>
                </c:pt>
                <c:pt idx="24">
                  <c:v>1.45</c:v>
                </c:pt>
                <c:pt idx="25">
                  <c:v>1.45</c:v>
                </c:pt>
                <c:pt idx="26">
                  <c:v>1.45</c:v>
                </c:pt>
                <c:pt idx="27">
                  <c:v>1.45</c:v>
                </c:pt>
                <c:pt idx="28">
                  <c:v>1.45</c:v>
                </c:pt>
                <c:pt idx="29">
                  <c:v>1.45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3BE-4027-8B4E-A336FA01E830}"/>
            </c:ext>
          </c:extLst>
        </c:ser>
        <c:ser>
          <c:idx val="3"/>
          <c:order val="3"/>
          <c:tx>
            <c:strRef>
              <c:f>'[IACV Dims check new.xlsx]CN 5'!$H$2</c:f>
              <c:strCache>
                <c:ptCount val="1"/>
                <c:pt idx="0">
                  <c:v>Spec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'[IACV Dims check new.xlsx]CN 5'!$H$3:$H$32</c:f>
              <c:numCache>
                <c:formatCode>0.000</c:formatCode>
                <c:ptCount val="30"/>
                <c:pt idx="0">
                  <c:v>1.45</c:v>
                </c:pt>
                <c:pt idx="1">
                  <c:v>1.45</c:v>
                </c:pt>
                <c:pt idx="2">
                  <c:v>1.45</c:v>
                </c:pt>
                <c:pt idx="3">
                  <c:v>1.45</c:v>
                </c:pt>
                <c:pt idx="4">
                  <c:v>1.45</c:v>
                </c:pt>
                <c:pt idx="5">
                  <c:v>1.45</c:v>
                </c:pt>
                <c:pt idx="6">
                  <c:v>1.45</c:v>
                </c:pt>
                <c:pt idx="7">
                  <c:v>1.45</c:v>
                </c:pt>
                <c:pt idx="8">
                  <c:v>1.45</c:v>
                </c:pt>
                <c:pt idx="9">
                  <c:v>1.45</c:v>
                </c:pt>
                <c:pt idx="10">
                  <c:v>1.45</c:v>
                </c:pt>
                <c:pt idx="11">
                  <c:v>1.45</c:v>
                </c:pt>
                <c:pt idx="12">
                  <c:v>1.45</c:v>
                </c:pt>
                <c:pt idx="13">
                  <c:v>1.45</c:v>
                </c:pt>
                <c:pt idx="14">
                  <c:v>1.45</c:v>
                </c:pt>
                <c:pt idx="15">
                  <c:v>1.45</c:v>
                </c:pt>
                <c:pt idx="16">
                  <c:v>1.45</c:v>
                </c:pt>
                <c:pt idx="17">
                  <c:v>1.45</c:v>
                </c:pt>
                <c:pt idx="18">
                  <c:v>1.45</c:v>
                </c:pt>
                <c:pt idx="19">
                  <c:v>1.45</c:v>
                </c:pt>
                <c:pt idx="20">
                  <c:v>1.45</c:v>
                </c:pt>
                <c:pt idx="21">
                  <c:v>1.45</c:v>
                </c:pt>
                <c:pt idx="22">
                  <c:v>1.45</c:v>
                </c:pt>
                <c:pt idx="23">
                  <c:v>1.45</c:v>
                </c:pt>
                <c:pt idx="24">
                  <c:v>1.45</c:v>
                </c:pt>
                <c:pt idx="25">
                  <c:v>1.45</c:v>
                </c:pt>
                <c:pt idx="26">
                  <c:v>1.45</c:v>
                </c:pt>
                <c:pt idx="27">
                  <c:v>1.45</c:v>
                </c:pt>
                <c:pt idx="28">
                  <c:v>1.45</c:v>
                </c:pt>
                <c:pt idx="29">
                  <c:v>1.45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BE-4027-8B4E-A336FA01E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112704"/>
        <c:axId val="815113952"/>
      </c:scatterChart>
      <c:valAx>
        <c:axId val="81511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Part Number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113952"/>
        <c:crosses val="autoZero"/>
        <c:crossBetween val="midCat"/>
      </c:valAx>
      <c:valAx>
        <c:axId val="8151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Dimension (IN)</a:t>
                </a:r>
                <a:endParaRPr lang="en-US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112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'[IACV Dims check new.xlsx]CN 1'!$P$3:$P$9</cx:f>
        <cx:lvl ptCount="7">
          <cx:pt idx="0">0.3085 - 0.3099</cx:pt>
          <cx:pt idx="1">0.3099 - 0.3113</cx:pt>
          <cx:pt idx="2">0.3113 - 0.3128</cx:pt>
          <cx:pt idx="3">0.3127 - 0.3143</cx:pt>
          <cx:pt idx="4">0.3141 - 0.3158</cx:pt>
          <cx:pt idx="5">0.3155 - 0.3172</cx:pt>
          <cx:pt idx="6">0.3169 - 0.3187</cx:pt>
        </cx:lvl>
      </cx:strDim>
      <cx:numDim type="val">
        <cx:f>'[IACV Dims check new.xlsx]CN 1'!$Q$3:$Q$9</cx:f>
        <cx:lvl ptCount="7" formatCode="General">
          <cx:pt idx="0">3</cx:pt>
          <cx:pt idx="1">6</cx:pt>
          <cx:pt idx="2">5</cx:pt>
          <cx:pt idx="3">3</cx:pt>
          <cx:pt idx="4">12</cx:pt>
          <cx:pt idx="5">2</cx:pt>
          <cx:pt idx="6">1</cx:pt>
        </cx:lvl>
      </cx:numDim>
    </cx:data>
    <cx:data id="1">
      <cx:numDim type="val">
        <cx:f>'[IACV Dims check new.xlsx]CN 1'!$K$15</cx:f>
        <cx:lvl ptCount="1" formatCode="0.000">
          <cx:pt idx="0">0.32369999999999999</cx:pt>
        </cx:lvl>
      </cx:numDim>
    </cx:data>
    <cx:data id="2">
      <cx:numDim type="val">
        <cx:f>'[IACV Dims check new.xlsx]CN 1'!$K$16</cx:f>
        <cx:lvl ptCount="1" formatCode="0.000">
          <cx:pt idx="0">0.30630000000000002</cx:pt>
        </cx:lvl>
      </cx:numDim>
    </cx:data>
  </cx:chartData>
  <cx:chart>
    <cx:title pos="t" align="ctr" overlay="0">
      <cx:tx>
        <cx:txData>
          <cx:v>CN 1 - Standard Deviation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CN 1 - Standard Deviation </a:t>
          </a:r>
        </a:p>
      </cx:txPr>
    </cx:title>
    <cx:plotArea>
      <cx:plotAreaRegion>
        <cx:series layoutId="clusteredColumn" uniqueId="{CA031001-67DE-4D32-BCF5-E537FA695F86}" formatIdx="0">
          <cx:tx>
            <cx:txData>
              <cx:f>'[IACV Dims check new.xlsx]CN 1'!$Q$2</cx:f>
              <cx:v>Freq</cx:v>
            </cx:txData>
          </cx:tx>
          <cx:dataId val="0"/>
          <cx:layoutPr>
            <cx:aggregation/>
          </cx:layoutPr>
        </cx:series>
        <cx:series layoutId="clusteredColumn" hidden="1" uniqueId="{00000001-D1FA-4D87-B40A-A57504D04196}" formatIdx="1">
          <cx:tx>
            <cx:txData>
              <cx:f>'[IACV Dims check new.xlsx]CN 1'!$J$15</cx:f>
              <cx:v>USL </cx:v>
            </cx:txData>
          </cx:tx>
          <cx:dataId val="1"/>
          <cx:layoutPr>
            <cx:binning intervalClosed="r"/>
          </cx:layoutPr>
        </cx:series>
        <cx:series layoutId="clusteredColumn" hidden="1" uniqueId="{00000002-D1FA-4D87-B40A-A57504D04196}" formatIdx="0">
          <cx:tx>
            <cx:txData>
              <cx:f>'[IACV Dims check new.xlsx]CN 1'!$J$16</cx:f>
              <cx:v>LSL</cx:v>
            </cx:txData>
          </cx:tx>
          <cx:dataId val="2"/>
          <cx:layoutPr>
            <cx:binning intervalClosed="r"/>
          </cx:layoutPr>
        </cx:series>
      </cx:plotAreaRegion>
      <cx:axis id="0">
        <cx:catScaling gapWidth="0"/>
        <cx:title>
          <cx:tx>
            <cx:txData>
              <cx:v>Cell Boundaries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6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Cell Boundaries</a:t>
              </a:r>
            </a:p>
          </cx:txPr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aseline="0"/>
            </a:pPr>
            <a:endPara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US" sz="1600" b="0" i="0" u="none" strike="noStrike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Calibri" panose="020F0502020204030204"/>
                  </a:rPr>
                  <a:t>Frequency</a:t>
                </a:r>
                <a:endParaRPr lang="en-US" sz="12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aseline="0"/>
            </a:pPr>
            <a:endPara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'[IACV Dims check new.xlsx]CN 2'!$O$3:$O$9</cx:f>
        <cx:lvl ptCount="7">
          <cx:pt idx="0">0.4508 - 0.4538</cx:pt>
          <cx:pt idx="1">0.4539 - 0.4569</cx:pt>
          <cx:pt idx="2">0.457 - 0.46</cx:pt>
          <cx:pt idx="3">0.4601 - 0.4632</cx:pt>
          <cx:pt idx="4">0.4632 - 0.4663</cx:pt>
          <cx:pt idx="5">0.4663 - 0.4695</cx:pt>
          <cx:pt idx="6">0.4694 - 0.4726</cx:pt>
        </cx:lvl>
      </cx:strDim>
      <cx:numDim type="val">
        <cx:f>'[IACV Dims check new.xlsx]CN 2'!$P$3:$P$9</cx:f>
        <cx:lvl ptCount="7" formatCode="General">
          <cx:pt idx="0">15</cx:pt>
          <cx:pt idx="1">2</cx:pt>
          <cx:pt idx="2">1</cx:pt>
          <cx:pt idx="3">0</cx:pt>
          <cx:pt idx="4">0</cx:pt>
          <cx:pt idx="5">12</cx:pt>
          <cx:pt idx="6">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800" b="0" i="0" baseline="0">
                <a:effectLst/>
              </a:rPr>
              <a:t>CN 2 - Standard Deviation </a:t>
            </a:r>
            <a:endParaRPr lang="en-US" sz="1400">
              <a:effectLst/>
            </a:endParaRPr>
          </a:p>
        </cx:rich>
      </cx:tx>
    </cx:title>
    <cx:plotArea>
      <cx:plotAreaRegion>
        <cx:series layoutId="clusteredColumn" uniqueId="{55F11FA7-7C74-4705-9AF7-F1CDC5D63B3F}">
          <cx:tx>
            <cx:txData>
              <cx:f>'[IACV Dims check new.xlsx]CN 2'!$P$2</cx:f>
              <cx:v>Freq.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Cell Boundaries</a:t>
                </a:r>
                <a:endParaRPr lang="en-US" sz="900">
                  <a:effectLst/>
                </a:endParaRPr>
              </a:p>
            </cx:rich>
          </cx:tx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aseline="0"/>
            </a:pPr>
            <a:endPara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Frequency</a:t>
                </a:r>
                <a:endParaRPr lang="en-US" sz="900">
                  <a:effectLst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aseline="0"/>
            </a:pPr>
            <a:endParaRPr lang="en-US" sz="16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'[IACV Dims check new.xlsx]CN 3'!$O$3:$O$9</cx:f>
        <cx:lvl ptCount="7">
          <cx:pt idx="0">0.265 - 0.2676</cx:pt>
          <cx:pt idx="1">0.2677 - 0.2703</cx:pt>
          <cx:pt idx="2">0.2704 - 0.273</cx:pt>
          <cx:pt idx="3">0.2731 - 0.2757</cx:pt>
          <cx:pt idx="4">0.2758 - 0.2784</cx:pt>
          <cx:pt idx="5">0.2785 - 0.2811</cx:pt>
          <cx:pt idx="6">0.2812 - 0.2839</cx:pt>
        </cx:lvl>
      </cx:strDim>
      <cx:numDim type="val">
        <cx:f>'[IACV Dims check new.xlsx]CN 3'!$P$3:$P$9</cx:f>
        <cx:lvl ptCount="7" formatCode="General">
          <cx:pt idx="0">14</cx:pt>
          <cx:pt idx="1">5</cx:pt>
          <cx:pt idx="2">0</cx:pt>
          <cx:pt idx="3">0</cx:pt>
          <cx:pt idx="4">0</cx:pt>
          <cx:pt idx="5">11</cx:pt>
          <cx:pt idx="6">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800" b="0" i="0" baseline="0">
                <a:effectLst/>
              </a:rPr>
              <a:t>CN 3 - Standard Deviation </a:t>
            </a:r>
            <a:endParaRPr lang="en-US" sz="1400">
              <a:effectLst/>
            </a:endParaRPr>
          </a:p>
        </cx:rich>
      </cx:tx>
    </cx:title>
    <cx:plotArea>
      <cx:plotAreaRegion>
        <cx:series layoutId="clusteredColumn" uniqueId="{2D03C786-2999-4F4B-A078-FAD681C65A09}">
          <cx:tx>
            <cx:txData>
              <cx:f>'[IACV Dims check new.xlsx]CN 3'!$P$2</cx:f>
              <cx:v>Freq.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Cell Boundaries</a:t>
                </a:r>
                <a:endParaRPr lang="en-US" sz="900">
                  <a:effectLst/>
                </a:endParaRPr>
              </a:p>
            </cx:rich>
          </cx:tx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Frequency</a:t>
                </a:r>
                <a:endParaRPr lang="en-US" sz="900">
                  <a:effectLst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'[IACV Dims check new.xlsx]CN 4'!$P$3:$P$9</cx:f>
        <cx:lvl ptCount="7">
          <cx:pt idx="0">0.3705 - 0.3753</cx:pt>
          <cx:pt idx="1">0.3754 - 0.3803</cx:pt>
          <cx:pt idx="2">0.3803 - 0.3854</cx:pt>
          <cx:pt idx="3">0.3852 - 0.3905</cx:pt>
          <cx:pt idx="4">0.3901 - 0.3956</cx:pt>
          <cx:pt idx="5">0.395 - 0.4007</cx:pt>
          <cx:pt idx="6">0.3999 - 0.4058</cx:pt>
        </cx:lvl>
      </cx:strDim>
      <cx:numDim type="val">
        <cx:f>'[IACV Dims check new.xlsx]CN 4'!$Q$3:$Q$9</cx:f>
        <cx:lvl ptCount="7" formatCode="General">
          <cx:pt idx="0">17</cx:pt>
          <cx:pt idx="1">1</cx:pt>
          <cx:pt idx="2">0</cx:pt>
          <cx:pt idx="3">10</cx:pt>
          <cx:pt idx="4">2</cx:pt>
          <cx:pt idx="5">1</cx:pt>
          <cx:pt idx="6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800" b="0" i="0" baseline="0">
                <a:effectLst/>
              </a:rPr>
              <a:t>CN 4 - Standard Deviation </a:t>
            </a:r>
            <a:endParaRPr lang="en-US" sz="1400">
              <a:effectLst/>
            </a:endParaRPr>
          </a:p>
        </cx:rich>
      </cx:tx>
    </cx:title>
    <cx:plotArea>
      <cx:plotAreaRegion>
        <cx:series layoutId="clusteredColumn" uniqueId="{6C5C5B47-AAFF-42D7-B300-626C50FE679E}">
          <cx:tx>
            <cx:txData>
              <cx:f>'[IACV Dims check new.xlsx]CN 4'!$Q$2</cx:f>
              <cx:v>Freq.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Cell Boundaries</a:t>
                </a:r>
                <a:endParaRPr lang="en-US" sz="900">
                  <a:effectLst/>
                </a:endParaRPr>
              </a:p>
            </cx:rich>
          </cx:tx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Frequency</a:t>
                </a:r>
                <a:endParaRPr lang="en-US" sz="900">
                  <a:effectLst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'[IACV Dims check new.xlsx]CN 5'!$P$3:$P$8</cx:f>
        <cx:lvl ptCount="6">
          <cx:pt idx="0">1.4515 - 1.4691</cx:pt>
          <cx:pt idx="1">1.4691 - 1.4868</cx:pt>
          <cx:pt idx="2">1.4867 - 1.5046</cx:pt>
          <cx:pt idx="3">1.5043 - 1.5224</cx:pt>
          <cx:pt idx="4">1.5219 - 1.5402</cx:pt>
          <cx:pt idx="5">1.5395 - 1.558</cx:pt>
        </cx:lvl>
      </cx:strDim>
      <cx:numDim type="val">
        <cx:f>'[IACV Dims check new.xlsx]CN 5'!$Q$3:$Q$8</cx:f>
        <cx:lvl ptCount="6" formatCode="General">
          <cx:pt idx="0">8</cx:pt>
          <cx:pt idx="1">10</cx:pt>
          <cx:pt idx="2">6</cx:pt>
          <cx:pt idx="3">4</cx:pt>
          <cx:pt idx="4">1</cx:pt>
          <cx:pt idx="5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/>
            <a:r>
              <a:rPr lang="en-US" sz="1800" b="0" i="0" baseline="0">
                <a:effectLst/>
              </a:rPr>
              <a:t>CN 5 - Standard Deviation </a:t>
            </a:r>
            <a:endParaRPr lang="en-US" sz="1400">
              <a:effectLst/>
            </a:endParaRPr>
          </a:p>
        </cx:rich>
      </cx:tx>
    </cx:title>
    <cx:plotArea>
      <cx:plotAreaRegion>
        <cx:series layoutId="clusteredColumn" uniqueId="{AAC6E447-1A5A-46E1-8067-7D5A8F4C7423}">
          <cx:tx>
            <cx:txData>
              <cx:f>'[IACV Dims check new.xlsx]CN 5'!$Q$2</cx:f>
              <cx:v>Freq.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/>
                <a:r>
                  <a:rPr lang="en-US" sz="1800" b="0" i="0" baseline="0">
                    <a:effectLst/>
                  </a:rPr>
                  <a:t>Cell Boundaries</a:t>
                </a:r>
                <a:endParaRPr lang="en-US" sz="900">
                  <a:effectLst/>
                </a:endParaRPr>
              </a:p>
            </cx:rich>
          </cx:tx>
        </cx:title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US" sz="1800" b="0" i="0" baseline="0">
                    <a:effectLst/>
                  </a:rPr>
                  <a:t>Frequency</a:t>
                </a:r>
                <a:endParaRPr lang="en-US" sz="18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aseline="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7E7D-D136-2D43-BC30-03E644AF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B91C-3108-A240-94F7-D040531AE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5BE9-647C-E94C-BC33-D53BC116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D2DA-467A-6D4D-B96B-4CFBAD20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11F0-67A8-FB48-B956-F68F2C41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C470-F4F3-0841-9F91-EFD6A9B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BAB34-073E-0549-B668-251DE2AA1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F6F5-6FBB-5748-AFDE-08C075C0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AF66-A2BA-5E4C-9EC3-506F2F2B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5EEC9-3450-5745-B898-1344CEC3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15202-49DA-E749-9D84-D1B019EFE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A0611-DDDA-4C40-A12B-0EE1B8587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EEB6-FB6E-4041-9649-1E8FFD2F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6935-DB9C-494F-BF9C-634AAD3B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9A0E-2D57-F548-991B-FC70C4B4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5CC6-E609-9A46-9F50-FE3619A4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9657-19C4-4546-AD5A-DB027FF71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0FA5-B9EE-7041-9744-D7B7397B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E57F5-45CC-3248-A554-598ED7E6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1ACBD-54C6-EE4C-AF1D-90325EBA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2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1470-AD41-154E-B8CC-760550FA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D538-DDD2-7D4E-9034-BA9633B38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AD4E-D237-B84A-BAC0-60C5E3F3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F3F3-0219-ED49-90A9-C4262C3A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CE7E-0577-384F-991C-6D54ADC9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48D2-9290-BE47-91F5-891EF877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030E-54E5-0E47-9B3B-B7A5F72A1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12B4B-20E2-334C-977B-24AAD242C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57162-1836-9E48-9175-73E242C7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9E42-26AB-AD4F-B7BD-E80B5FBF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95AD-1F0F-2646-BD6A-A5BB6CA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9E6E-D008-4949-93CB-29581F22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42180-D705-254F-9EA5-FE5A33AF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AB983-7CAC-B242-A9A0-83189048E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9F959-72F0-784C-9B75-31FFCACF2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D497C-7A72-CF4D-A094-D14D4A98B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E26C3-0362-7A48-B84B-53411F5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4C1BC-3914-C14B-A7DA-90604E5E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1E3FC-C5F5-DC4B-A6A7-65AEBFCF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EF86-0F14-DB4A-8079-20D78639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5E179-13EC-FC43-9D66-D81E1CA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8F59-D0A6-D948-BDFD-2C135BBA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0A59-47D2-8046-85E6-0BBDCAAB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F69C4-49AB-3141-9285-89158F2B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BC89D-9200-A04D-9B6B-DBE17E58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F4A11-4F13-A043-9DA9-7AE801CA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AAA6-DD68-1744-BF8B-E5DC5DA3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59F8-1BD8-114E-B18E-1D34E4E2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B4F30-09E2-8F48-BFB0-B0FF4C1B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7BB8E-4EC3-7A42-AB0E-BC9BC951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6015-32FF-894D-A116-E8AF25AC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710A9-5729-7F42-9CCE-3A115213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6FE3-69A5-FE42-AA05-AE251B4C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340B-CB47-9342-94C0-91A6FA727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6F428-75A1-1444-82E5-40A0CF97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893B-EDEF-EA40-96F0-535D68C3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4706D-A352-5A4E-AAF2-923A396D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8FFB8-7C0D-3D4A-872D-0E0B48E0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7D69E-81A7-6F43-A221-2747D877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7F5A-E292-7F4B-AD34-260951447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DAD9-1171-4140-BADD-DB1A59C79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C5654-66F7-5146-BC5D-30304B60A1FD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E71C-260D-E844-94DE-0AF197D5A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1B9C7-0FF3-3A4D-A7DC-5B8DEB919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5172-6784-BB44-88DC-D0B43847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NC lathe processing">
            <a:extLst>
              <a:ext uri="{FF2B5EF4-FFF2-40B4-BE49-F238E27FC236}">
                <a16:creationId xmlns:a16="http://schemas.microsoft.com/office/drawing/2014/main" id="{CDD0FE38-1D21-034B-E2AF-AD28A9131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9CBE4-D3EC-EC45-A20B-B5B84790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685" y="1990151"/>
            <a:ext cx="10950629" cy="2877698"/>
          </a:xfrm>
        </p:spPr>
        <p:txBody>
          <a:bodyPr anchor="ctr">
            <a:normAutofit/>
          </a:bodyPr>
          <a:lstStyle/>
          <a:p>
            <a:r>
              <a:rPr lang="en-US" sz="63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Process Validation of IACV Screw:</a:t>
            </a:r>
            <a:br>
              <a:rPr lang="en-US" sz="63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63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Eric Ng -Tech 4945</a:t>
            </a:r>
          </a:p>
        </p:txBody>
      </p:sp>
    </p:spTree>
    <p:extLst>
      <p:ext uri="{BB962C8B-B14F-4D97-AF65-F5344CB8AC3E}">
        <p14:creationId xmlns:p14="http://schemas.microsoft.com/office/powerpoint/2010/main" val="314817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09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Rectangle 309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4" name="Rectangle 309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0F6DFD-2BF9-E5B9-F6EB-984903A46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Freeform: Shape 309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8460C-8E17-E743-1D69-FE4215A8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Digital calipers</a:t>
            </a:r>
          </a:p>
        </p:txBody>
      </p:sp>
    </p:spTree>
    <p:extLst>
      <p:ext uri="{BB962C8B-B14F-4D97-AF65-F5344CB8AC3E}">
        <p14:creationId xmlns:p14="http://schemas.microsoft.com/office/powerpoint/2010/main" val="300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9842BF7-6043-C745-7E37-58ABEB44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195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E6BC7-1DC8-03A8-D522-0D6F9130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951023"/>
            <a:ext cx="3854945" cy="2065973"/>
          </a:xfrm>
          <a:prstGeom prst="rect">
            <a:avLst/>
          </a:prstGeom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1244E5-D258-AE2E-3091-9F7B614B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273" y="65049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6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3000448"/>
                  </p:ext>
                </p:extLst>
              </p:nvPr>
            </p:nvGraphicFramePr>
            <p:xfrm>
              <a:off x="3368379" y="803967"/>
              <a:ext cx="8016104" cy="51575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8379" y="803967"/>
                <a:ext cx="8016104" cy="515751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3157DE-8C47-20A3-E38E-43EDC7EE7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91940"/>
              </p:ext>
            </p:extLst>
          </p:nvPr>
        </p:nvGraphicFramePr>
        <p:xfrm>
          <a:off x="807517" y="803966"/>
          <a:ext cx="2247900" cy="160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31590751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68448927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Std dev.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34445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70667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85363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1.279850081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7103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1.594500325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92806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-0.965199838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585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0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03908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02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A8641-70C3-3E4A-E666-1F4D99CB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3 Wire measuring method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C0B1F3-5A22-5D64-55A3-DED731CD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496" y="1950185"/>
            <a:ext cx="3413655" cy="43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9114114-BE0A-EDF2-476F-DF286272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7019" y="2957665"/>
            <a:ext cx="541923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3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33156-4AF1-04BF-3D97-38694B024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3"/>
          <a:stretch/>
        </p:blipFill>
        <p:spPr>
          <a:xfrm>
            <a:off x="457200" y="1101169"/>
            <a:ext cx="5846418" cy="1034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27F64-8585-4988-665C-39202532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93" y="2135980"/>
            <a:ext cx="6923416" cy="44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000000-0008-0000-02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66671"/>
                  </p:ext>
                </p:extLst>
              </p:nvPr>
            </p:nvGraphicFramePr>
            <p:xfrm>
              <a:off x="2815166" y="1609734"/>
              <a:ext cx="8729849" cy="460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000000-0008-0000-02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5166" y="1609734"/>
                <a:ext cx="8729849" cy="460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38DE38-A864-A898-DB91-FB13D2F5C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35435"/>
              </p:ext>
            </p:extLst>
          </p:nvPr>
        </p:nvGraphicFramePr>
        <p:xfrm>
          <a:off x="624514" y="643468"/>
          <a:ext cx="2171700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465">
                  <a:extLst>
                    <a:ext uri="{9D8B030D-6E8A-4147-A177-3AD203B41FA5}">
                      <a16:colId xmlns:a16="http://schemas.microsoft.com/office/drawing/2014/main" val="1240594057"/>
                    </a:ext>
                  </a:extLst>
                </a:gridCol>
                <a:gridCol w="1344235">
                  <a:extLst>
                    <a:ext uri="{9D8B030D-6E8A-4147-A177-3AD203B41FA5}">
                      <a16:colId xmlns:a16="http://schemas.microsoft.com/office/drawing/2014/main" val="2351752094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Std dev.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0.00815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582885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55642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14059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1.227291073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915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2.129895475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06454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-0.324686672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944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93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0721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81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8FEC5-40D4-A212-64CE-63CE2387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7" y="3045864"/>
            <a:ext cx="5843712" cy="765843"/>
          </a:xfrm>
          <a:prstGeom prst="rect">
            <a:avLst/>
          </a:prstGeom>
        </p:spPr>
      </p:pic>
      <p:pic>
        <p:nvPicPr>
          <p:cNvPr id="6" name="Picture 5" descr="A picture containing indoor, person, hand&#10;&#10;Description automatically generated">
            <a:extLst>
              <a:ext uri="{FF2B5EF4-FFF2-40B4-BE49-F238E27FC236}">
                <a16:creationId xmlns:a16="http://schemas.microsoft.com/office/drawing/2014/main" id="{9CBB8282-6B19-3C85-D309-624F411FA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6" r="19102"/>
          <a:stretch/>
        </p:blipFill>
        <p:spPr>
          <a:xfrm rot="5400000">
            <a:off x="7619566" y="-619394"/>
            <a:ext cx="2732275" cy="4673003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A825D75B-326F-EA43-B967-4899BA91E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98" r="20328"/>
          <a:stretch/>
        </p:blipFill>
        <p:spPr>
          <a:xfrm rot="5400000">
            <a:off x="7702397" y="3094715"/>
            <a:ext cx="2732275" cy="40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000000-0008-0000-03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56327653"/>
                  </p:ext>
                </p:extLst>
              </p:nvPr>
            </p:nvGraphicFramePr>
            <p:xfrm>
              <a:off x="2606580" y="1987008"/>
              <a:ext cx="7893020" cy="37413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000000-0008-0000-03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6580" y="1987008"/>
                <a:ext cx="7893020" cy="374131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00C57B-BCDB-9E3F-DCAA-F8FB83D50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83563"/>
              </p:ext>
            </p:extLst>
          </p:nvPr>
        </p:nvGraphicFramePr>
        <p:xfrm>
          <a:off x="752828" y="762800"/>
          <a:ext cx="23876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920">
                  <a:extLst>
                    <a:ext uri="{9D8B030D-6E8A-4147-A177-3AD203B41FA5}">
                      <a16:colId xmlns:a16="http://schemas.microsoft.com/office/drawing/2014/main" val="2100778910"/>
                    </a:ext>
                  </a:extLst>
                </a:gridCol>
                <a:gridCol w="1293680">
                  <a:extLst>
                    <a:ext uri="{9D8B030D-6E8A-4147-A177-3AD203B41FA5}">
                      <a16:colId xmlns:a16="http://schemas.microsoft.com/office/drawing/2014/main" val="28027488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Std dev.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0.00627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696953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50733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35103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0.053180296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61013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0.538007333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50984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0.43164674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94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37106-4AE1-B877-6571-5B0A2A362D10}"/>
              </a:ext>
            </a:extLst>
          </p:cNvPr>
          <p:cNvSpPr txBox="1"/>
          <p:nvPr/>
        </p:nvSpPr>
        <p:spPr>
          <a:xfrm>
            <a:off x="1136397" y="502020"/>
            <a:ext cx="5323715" cy="1642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process validation?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E8D09-01AC-6FE8-93E6-7ADD00A63AE9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“Process Validation is defined as the collection and evaluation of data, from the process design stage throughout production, which establishes scientific evidence that a process is capable of consistently delivering quality products.”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Process Validation is an analysis tool that is used in engineering for design and quality improvement with how to improve upon processes, design of a product, or the quality of the product itself. </a:t>
            </a:r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Graphic 8" descr="Gears">
            <a:extLst>
              <a:ext uri="{FF2B5EF4-FFF2-40B4-BE49-F238E27FC236}">
                <a16:creationId xmlns:a16="http://schemas.microsoft.com/office/drawing/2014/main" id="{29AF9764-7A76-25C9-DE0D-ED704F7B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7491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10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915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2C7F3D10-B9FB-FA77-7C15-4276CAF3C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8" r="20328"/>
          <a:stretch/>
        </p:blipFill>
        <p:spPr>
          <a:xfrm rot="5400000">
            <a:off x="1312195" y="27298"/>
            <a:ext cx="2475653" cy="3707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915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D64E1-A9C2-81A9-05B2-298BF4E67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7"/>
          <a:stretch/>
        </p:blipFill>
        <p:spPr>
          <a:xfrm>
            <a:off x="622549" y="4528603"/>
            <a:ext cx="3854945" cy="91081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56C907A-29B9-DF66-685A-76D4B608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036" r="26052"/>
          <a:stretch/>
        </p:blipFill>
        <p:spPr>
          <a:xfrm rot="5400000">
            <a:off x="6259605" y="230988"/>
            <a:ext cx="4180401" cy="64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000000-0008-0000-04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34061712"/>
                  </p:ext>
                </p:extLst>
              </p:nvPr>
            </p:nvGraphicFramePr>
            <p:xfrm>
              <a:off x="2948551" y="1798497"/>
              <a:ext cx="7325348" cy="39298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000000-0008-0000-04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551" y="1798497"/>
                <a:ext cx="7325348" cy="392983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9DC13B-931E-A77C-C7BB-995AB4736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95877"/>
              </p:ext>
            </p:extLst>
          </p:nvPr>
        </p:nvGraphicFramePr>
        <p:xfrm>
          <a:off x="848320" y="825466"/>
          <a:ext cx="21209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436">
                  <a:extLst>
                    <a:ext uri="{9D8B030D-6E8A-4147-A177-3AD203B41FA5}">
                      <a16:colId xmlns:a16="http://schemas.microsoft.com/office/drawing/2014/main" val="3487606135"/>
                    </a:ext>
                  </a:extLst>
                </a:gridCol>
                <a:gridCol w="1293464">
                  <a:extLst>
                    <a:ext uri="{9D8B030D-6E8A-4147-A177-3AD203B41FA5}">
                      <a16:colId xmlns:a16="http://schemas.microsoft.com/office/drawing/2014/main" val="60372232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Std dev.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0.00969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2405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394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0.381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1501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0.171955064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8199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0.393203913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88678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0.049293785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41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5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039760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60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F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97D912FD-3257-2400-B620-DE21727A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8" r="20328"/>
          <a:stretch/>
        </p:blipFill>
        <p:spPr>
          <a:xfrm rot="5400000">
            <a:off x="1312195" y="27298"/>
            <a:ext cx="2475653" cy="3707991"/>
          </a:xfrm>
          <a:prstGeom prst="rect">
            <a:avLst/>
          </a:prstGeom>
        </p:spPr>
      </p:pic>
      <p:sp>
        <p:nvSpPr>
          <p:cNvPr id="28" name="Rectangle 1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F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01A1A-2E4F-DE45-0ADB-6C0772E4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87074"/>
            <a:ext cx="3854945" cy="2193871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387122A-663F-AF17-2DA8-FF79B88F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036" r="26052"/>
          <a:stretch/>
        </p:blipFill>
        <p:spPr>
          <a:xfrm rot="5400000">
            <a:off x="6259605" y="230988"/>
            <a:ext cx="4180401" cy="64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0000000-0008-0000-05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3214219"/>
                  </p:ext>
                </p:extLst>
              </p:nvPr>
            </p:nvGraphicFramePr>
            <p:xfrm>
              <a:off x="2977759" y="1623109"/>
              <a:ext cx="7182470" cy="41052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0000000-0008-0000-05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759" y="1623109"/>
                <a:ext cx="7182470" cy="410521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FEED8A-0FAD-780E-B644-AB0F6792A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50177"/>
              </p:ext>
            </p:extLst>
          </p:nvPr>
        </p:nvGraphicFramePr>
        <p:xfrm>
          <a:off x="793359" y="813484"/>
          <a:ext cx="21844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273">
                  <a:extLst>
                    <a:ext uri="{9D8B030D-6E8A-4147-A177-3AD203B41FA5}">
                      <a16:colId xmlns:a16="http://schemas.microsoft.com/office/drawing/2014/main" val="3013559359"/>
                    </a:ext>
                  </a:extLst>
                </a:gridCol>
                <a:gridCol w="1358127">
                  <a:extLst>
                    <a:ext uri="{9D8B030D-6E8A-4147-A177-3AD203B41FA5}">
                      <a16:colId xmlns:a16="http://schemas.microsoft.com/office/drawing/2014/main" val="127334051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Std dev.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0.02496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651547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2199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24124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1.577235173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727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USL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2.678401987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138453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CpK LSL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-0.476068359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90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4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16054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41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142A3-73E4-AA4D-A4DD-BEFFD136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Problems/issues that arose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FCAC0B35-3DAF-8269-A448-2F2DC3D8C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8" r="2361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1F41-8419-3442-92B7-3FF57D3F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4" y="2706624"/>
            <a:ext cx="6431588" cy="92333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The CP and CPK did not come to the ideal value of 1</a:t>
            </a:r>
          </a:p>
          <a:p>
            <a:r>
              <a:rPr lang="en-US" sz="2200" dirty="0"/>
              <a:t>The parts were closer to the LSL, or they were out of spec</a:t>
            </a:r>
          </a:p>
          <a:p>
            <a:r>
              <a:rPr lang="en-US" sz="2200" dirty="0"/>
              <a:t>The CNC machine is used by others as well at this project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6C2F5-C514-1945-AD3C-E0D692740410}"/>
              </a:ext>
            </a:extLst>
          </p:cNvPr>
          <p:cNvSpPr txBox="1"/>
          <p:nvPr/>
        </p:nvSpPr>
        <p:spPr>
          <a:xfrm>
            <a:off x="5297761" y="3604313"/>
            <a:ext cx="2638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+mj-lt"/>
              </a:rPr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12416-E377-AA4E-B68E-83A885AA6DBC}"/>
              </a:ext>
            </a:extLst>
          </p:cNvPr>
          <p:cNvSpPr txBox="1"/>
          <p:nvPr/>
        </p:nvSpPr>
        <p:spPr>
          <a:xfrm>
            <a:off x="5117284" y="4634222"/>
            <a:ext cx="6353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Rechecking program and offsets of part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Reset all tools and check for chipped tooling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Ensure no one else is using the CNC machine during the duration of a rerun of the IACV Screws</a:t>
            </a:r>
          </a:p>
        </p:txBody>
      </p:sp>
    </p:spTree>
    <p:extLst>
      <p:ext uri="{BB962C8B-B14F-4D97-AF65-F5344CB8AC3E}">
        <p14:creationId xmlns:p14="http://schemas.microsoft.com/office/powerpoint/2010/main" val="247428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73FB-3F2C-A780-3AC9-F92BE114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Works Cited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C784-B6AF-2C48-2840-E522FE5E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400" dirty="0"/>
              <a:t>https://www.azom.com/article.aspx?ArticleID=6769</a:t>
            </a:r>
          </a:p>
          <a:p>
            <a:r>
              <a:rPr lang="en-US" sz="1400" dirty="0"/>
              <a:t>https://www.cgtk.co.uk/metalwork/calculators/screwmeasurement</a:t>
            </a:r>
          </a:p>
          <a:p>
            <a:r>
              <a:rPr lang="en-US" sz="1400" dirty="0"/>
              <a:t>https://www.fast-rite.com/wp-content/uploads/Fast-Rite_TechnicalSpecsForFasteners_20181210.pdf</a:t>
            </a:r>
          </a:p>
          <a:p>
            <a:r>
              <a:rPr lang="en-US" sz="1400" dirty="0"/>
              <a:t>https://mt-swiss.com/english:3-draht-gewindemessung. asp </a:t>
            </a:r>
          </a:p>
          <a:p>
            <a:r>
              <a:rPr lang="en-US" sz="1400" dirty="0"/>
              <a:t>https://www.parker.com/content/dam/Parker-com/Literature/O-Ring-Division-Literature/ORD-5700.pdf</a:t>
            </a:r>
          </a:p>
          <a:p>
            <a:r>
              <a:rPr lang="en-US" sz="1400" dirty="0"/>
              <a:t>https://www.pda.org/docs/default-source/website-document-library/chapters/presentations/southern-california/2018-validation-day/process-validation--fundamentals-for-success.pdf?sfvrsn=89a5968e_4. </a:t>
            </a:r>
          </a:p>
          <a:p>
            <a:r>
              <a:rPr lang="en-US" sz="1400" dirty="0"/>
              <a:t>Quality Improvement</a:t>
            </a:r>
          </a:p>
        </p:txBody>
      </p:sp>
      <p:pic>
        <p:nvPicPr>
          <p:cNvPr id="21" name="Picture 4" descr="Locator flag on a city map">
            <a:extLst>
              <a:ext uri="{FF2B5EF4-FFF2-40B4-BE49-F238E27FC236}">
                <a16:creationId xmlns:a16="http://schemas.microsoft.com/office/drawing/2014/main" id="{44F87696-B2FC-4265-E8F0-9C1A7437E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8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7C308000-3DEE-0EAA-B15A-5B8FBCF3D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446AF-8D5A-D942-8FD3-6A745943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7280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BEF1-98A6-344F-B749-49B6FEDEC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r="-2114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54083-080B-FFD2-B9F7-C8DD1B9B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What is an IACV Screw?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9526-9845-0617-13BC-3C486110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IACV or Idle Air Control Valve Screw </a:t>
            </a:r>
          </a:p>
          <a:p>
            <a:pPr lvl="1"/>
            <a:r>
              <a:rPr lang="en-US" sz="2000" dirty="0"/>
              <a:t>Simply put it is an adjustment device that allows a certain amount of air to pass through the valve which allows an engine to idle at the correct RPMs (rotation per minute); this screw is more commonly seen on older vehicles which rely on the use of a physical screw.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35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person, hand&#10;&#10;Description automatically generated">
            <a:extLst>
              <a:ext uri="{FF2B5EF4-FFF2-40B4-BE49-F238E27FC236}">
                <a16:creationId xmlns:a16="http://schemas.microsoft.com/office/drawing/2014/main" id="{686FC88F-6D72-C647-8353-0C288753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6" r="19102"/>
          <a:stretch/>
        </p:blipFill>
        <p:spPr>
          <a:xfrm rot="5400000">
            <a:off x="1967059" y="-265066"/>
            <a:ext cx="2560320" cy="43789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EA40095-DB41-DE49-A7E3-D74D9E50F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36" r="26052"/>
          <a:stretch/>
        </p:blipFill>
        <p:spPr>
          <a:xfrm rot="5400000">
            <a:off x="7665549" y="-38564"/>
            <a:ext cx="2560320" cy="39259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87FD921E-D178-0248-96FC-1210C3F50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98" r="20328"/>
          <a:stretch/>
        </p:blipFill>
        <p:spPr>
          <a:xfrm rot="5400000">
            <a:off x="1967059" y="3016209"/>
            <a:ext cx="2560320" cy="38348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faucet&#10;&#10;Description automatically generated with medium confidence">
            <a:extLst>
              <a:ext uri="{FF2B5EF4-FFF2-40B4-BE49-F238E27FC236}">
                <a16:creationId xmlns:a16="http://schemas.microsoft.com/office/drawing/2014/main" id="{15284C2A-8497-2C4E-9F03-7930A4BBAF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91"/>
          <a:stretch/>
        </p:blipFill>
        <p:spPr>
          <a:xfrm rot="5400000">
            <a:off x="7665549" y="3085338"/>
            <a:ext cx="2560320" cy="37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4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print of a mechanical design&#10;&#10;Description automatically generated">
            <a:extLst>
              <a:ext uri="{FF2B5EF4-FFF2-40B4-BE49-F238E27FC236}">
                <a16:creationId xmlns:a16="http://schemas.microsoft.com/office/drawing/2014/main" id="{5647D8A8-6FE1-8B47-B007-1077BC105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4" y="383194"/>
            <a:ext cx="7860146" cy="609161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05CC5E5-A3BA-542A-1A3E-D457FCE637D8}"/>
              </a:ext>
            </a:extLst>
          </p:cNvPr>
          <p:cNvSpPr/>
          <p:nvPr/>
        </p:nvSpPr>
        <p:spPr>
          <a:xfrm>
            <a:off x="4629661" y="1939711"/>
            <a:ext cx="771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2C5A08-E636-7D99-D8A6-4356DA349EFD}"/>
              </a:ext>
            </a:extLst>
          </p:cNvPr>
          <p:cNvSpPr/>
          <p:nvPr/>
        </p:nvSpPr>
        <p:spPr>
          <a:xfrm>
            <a:off x="5989545" y="3874498"/>
            <a:ext cx="702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ADC992-6B83-985D-04BB-1C35B31C0BB0}"/>
              </a:ext>
            </a:extLst>
          </p:cNvPr>
          <p:cNvSpPr/>
          <p:nvPr/>
        </p:nvSpPr>
        <p:spPr>
          <a:xfrm>
            <a:off x="5920614" y="4707975"/>
            <a:ext cx="771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 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D26710-D853-6A0E-39A0-AD26FC7C5E88}"/>
              </a:ext>
            </a:extLst>
          </p:cNvPr>
          <p:cNvSpPr/>
          <p:nvPr/>
        </p:nvSpPr>
        <p:spPr>
          <a:xfrm>
            <a:off x="5920614" y="5292069"/>
            <a:ext cx="771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 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35D6B0-84B0-E803-96BE-AD066D77F151}"/>
              </a:ext>
            </a:extLst>
          </p:cNvPr>
          <p:cNvSpPr/>
          <p:nvPr/>
        </p:nvSpPr>
        <p:spPr>
          <a:xfrm>
            <a:off x="7857770" y="2389908"/>
            <a:ext cx="771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 5</a:t>
            </a:r>
          </a:p>
        </p:txBody>
      </p:sp>
    </p:spTree>
    <p:extLst>
      <p:ext uri="{BB962C8B-B14F-4D97-AF65-F5344CB8AC3E}">
        <p14:creationId xmlns:p14="http://schemas.microsoft.com/office/powerpoint/2010/main" val="49137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8BE5D-FD4E-5C47-820A-0FEA502B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What was completed?</a:t>
            </a:r>
          </a:p>
        </p:txBody>
      </p:sp>
      <p:pic>
        <p:nvPicPr>
          <p:cNvPr id="5" name="Picture 4" descr="Person adjusting engine">
            <a:extLst>
              <a:ext uri="{FF2B5EF4-FFF2-40B4-BE49-F238E27FC236}">
                <a16:creationId xmlns:a16="http://schemas.microsoft.com/office/drawing/2014/main" id="{1987286B-1ECF-4969-136E-F5FF03A9F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2" r="28114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9AB8-7B87-3A41-8D77-68E9228A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All machining completed </a:t>
            </a:r>
          </a:p>
          <a:p>
            <a:r>
              <a:rPr lang="en-US" sz="2000"/>
              <a:t>All dimensions completed </a:t>
            </a:r>
          </a:p>
          <a:p>
            <a:r>
              <a:rPr lang="en-US" sz="2000"/>
              <a:t>Excel data completed </a:t>
            </a:r>
          </a:p>
        </p:txBody>
      </p:sp>
    </p:spTree>
    <p:extLst>
      <p:ext uri="{BB962C8B-B14F-4D97-AF65-F5344CB8AC3E}">
        <p14:creationId xmlns:p14="http://schemas.microsoft.com/office/powerpoint/2010/main" val="335024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C1B75-14FC-0F12-6149-D5FAE91C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0" i="0" dirty="0">
                <a:solidFill>
                  <a:srgbClr val="FFFFFF"/>
                </a:solidFill>
                <a:effectLst/>
                <a:latin typeface="open-sans"/>
              </a:rPr>
              <a:t>AISI 4140 alloy steel – Chemical Composition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AAEB38-AAC4-81AA-EFEB-670E0B508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868169"/>
              </p:ext>
            </p:extLst>
          </p:nvPr>
        </p:nvGraphicFramePr>
        <p:xfrm>
          <a:off x="1674876" y="2518294"/>
          <a:ext cx="8866189" cy="3689406"/>
        </p:xfrm>
        <a:graphic>
          <a:graphicData uri="http://schemas.openxmlformats.org/drawingml/2006/table">
            <a:tbl>
              <a:tblPr firstRow="1" bandRow="1"/>
              <a:tblGrid>
                <a:gridCol w="4991676">
                  <a:extLst>
                    <a:ext uri="{9D8B030D-6E8A-4147-A177-3AD203B41FA5}">
                      <a16:colId xmlns:a16="http://schemas.microsoft.com/office/drawing/2014/main" val="3863889507"/>
                    </a:ext>
                  </a:extLst>
                </a:gridCol>
                <a:gridCol w="3874513">
                  <a:extLst>
                    <a:ext uri="{9D8B030D-6E8A-4147-A177-3AD203B41FA5}">
                      <a16:colId xmlns:a16="http://schemas.microsoft.com/office/drawing/2014/main" val="2656777611"/>
                    </a:ext>
                  </a:extLst>
                </a:gridCol>
              </a:tblGrid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Element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Content (%)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16550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Chromium, Cr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0.80 - 1.10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09850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Manganese, Mn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0.75 - 1.0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76574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Carbon, C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0.380 - 0.430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26729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Silicon, Si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0.15 - 0.30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757407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Molybdenum, Mo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0.15 - 0.25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96553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Sulfur, S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0.040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0434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Phosphorous, P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0.035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97156"/>
                  </a:ext>
                </a:extLst>
              </a:tr>
              <a:tr h="40993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Iron, Fe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Balance</a:t>
                      </a:r>
                    </a:p>
                  </a:txBody>
                  <a:tcPr marL="93167" marR="93167" marT="46583" marB="465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1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2CC14-1346-F552-783F-11FBFEB5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open-sans"/>
              </a:rPr>
              <a:t>Physical Properties</a:t>
            </a:r>
            <a:br>
              <a:rPr lang="en-US" sz="4000" b="1" i="0">
                <a:solidFill>
                  <a:srgbClr val="FFFFFF"/>
                </a:solidFill>
                <a:effectLst/>
                <a:latin typeface="open-sans"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0798B9-EE59-3063-6A9E-B25DC7FA6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51660"/>
              </p:ext>
            </p:extLst>
          </p:nvPr>
        </p:nvGraphicFramePr>
        <p:xfrm>
          <a:off x="2021454" y="3354257"/>
          <a:ext cx="8173034" cy="2212848"/>
        </p:xfrm>
        <a:graphic>
          <a:graphicData uri="http://schemas.openxmlformats.org/drawingml/2006/table">
            <a:tbl>
              <a:tblPr firstRow="1" bandRow="1"/>
              <a:tblGrid>
                <a:gridCol w="2952327">
                  <a:extLst>
                    <a:ext uri="{9D8B030D-6E8A-4147-A177-3AD203B41FA5}">
                      <a16:colId xmlns:a16="http://schemas.microsoft.com/office/drawing/2014/main" val="733295008"/>
                    </a:ext>
                  </a:extLst>
                </a:gridCol>
                <a:gridCol w="2571063">
                  <a:extLst>
                    <a:ext uri="{9D8B030D-6E8A-4147-A177-3AD203B41FA5}">
                      <a16:colId xmlns:a16="http://schemas.microsoft.com/office/drawing/2014/main" val="2982819666"/>
                    </a:ext>
                  </a:extLst>
                </a:gridCol>
                <a:gridCol w="2649644">
                  <a:extLst>
                    <a:ext uri="{9D8B030D-6E8A-4147-A177-3AD203B41FA5}">
                      <a16:colId xmlns:a16="http://schemas.microsoft.com/office/drawing/2014/main" val="2976869000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l"/>
                      <a:r>
                        <a:rPr lang="en-US" sz="3300">
                          <a:solidFill>
                            <a:srgbClr val="FFFFFF"/>
                          </a:solidFill>
                          <a:effectLst/>
                        </a:rPr>
                        <a:t>Properties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rgbClr val="FFFFFF"/>
                          </a:solidFill>
                          <a:effectLst/>
                        </a:rPr>
                        <a:t>Metric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solidFill>
                            <a:srgbClr val="FFFFFF"/>
                          </a:solidFill>
                          <a:effectLst/>
                        </a:rPr>
                        <a:t>Imperial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37257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/>
                      <a:r>
                        <a:rPr lang="en-US" sz="3300">
                          <a:effectLst/>
                        </a:rPr>
                        <a:t>Density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7.85 g/cm</a:t>
                      </a:r>
                      <a:r>
                        <a:rPr lang="en-US" sz="3300" baseline="30000">
                          <a:effectLst/>
                        </a:rPr>
                        <a:t>3</a:t>
                      </a:r>
                      <a:endParaRPr lang="en-US" sz="3300">
                        <a:effectLst/>
                      </a:endParaRP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0.284 </a:t>
                      </a:r>
                      <a:r>
                        <a:rPr lang="en-US" sz="3300" err="1">
                          <a:effectLst/>
                        </a:rPr>
                        <a:t>lb</a:t>
                      </a:r>
                      <a:r>
                        <a:rPr lang="en-US" sz="3300">
                          <a:effectLst/>
                        </a:rPr>
                        <a:t>/in³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3134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l"/>
                      <a:r>
                        <a:rPr lang="en-US" sz="3300">
                          <a:effectLst/>
                        </a:rPr>
                        <a:t>Melting point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1416°C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2580°F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0696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C739C7-4A57-BEF9-A9B2-A30C42651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4705" y="-149804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5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F171D-7F40-DC74-3E62-2406DD0A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  <a:effectLst/>
                <a:latin typeface="open-sans"/>
              </a:rPr>
              <a:t>Mechanical Properties</a:t>
            </a:r>
            <a:br>
              <a:rPr lang="en-US" sz="4000" b="1" i="0">
                <a:solidFill>
                  <a:srgbClr val="FFFFFF"/>
                </a:solidFill>
                <a:effectLst/>
                <a:latin typeface="open-sans"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6" name="Content Placeholder 3">
            <a:extLst>
              <a:ext uri="{FF2B5EF4-FFF2-40B4-BE49-F238E27FC236}">
                <a16:creationId xmlns:a16="http://schemas.microsoft.com/office/drawing/2014/main" id="{D41DF80C-1770-F44A-8DF0-26284B748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39887"/>
              </p:ext>
            </p:extLst>
          </p:nvPr>
        </p:nvGraphicFramePr>
        <p:xfrm>
          <a:off x="1046523" y="2615979"/>
          <a:ext cx="10122897" cy="3689415"/>
        </p:xfrm>
        <a:graphic>
          <a:graphicData uri="http://schemas.openxmlformats.org/drawingml/2006/table">
            <a:tbl>
              <a:tblPr firstRow="1" bandRow="1"/>
              <a:tblGrid>
                <a:gridCol w="7093282">
                  <a:extLst>
                    <a:ext uri="{9D8B030D-6E8A-4147-A177-3AD203B41FA5}">
                      <a16:colId xmlns:a16="http://schemas.microsoft.com/office/drawing/2014/main" val="504418317"/>
                    </a:ext>
                  </a:extLst>
                </a:gridCol>
                <a:gridCol w="1457102">
                  <a:extLst>
                    <a:ext uri="{9D8B030D-6E8A-4147-A177-3AD203B41FA5}">
                      <a16:colId xmlns:a16="http://schemas.microsoft.com/office/drawing/2014/main" val="615567662"/>
                    </a:ext>
                  </a:extLst>
                </a:gridCol>
                <a:gridCol w="1572513">
                  <a:extLst>
                    <a:ext uri="{9D8B030D-6E8A-4147-A177-3AD203B41FA5}">
                      <a16:colId xmlns:a16="http://schemas.microsoft.com/office/drawing/2014/main" val="1548068392"/>
                    </a:ext>
                  </a:extLst>
                </a:gridCol>
              </a:tblGrid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Properties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Metric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</a:rPr>
                        <a:t>Imperial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59192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Tensile strength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655 MPa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95000 psi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19843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Yield strength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415 MPa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60200 psi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98140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Bulk modulus (typical for steel)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140 GPa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20300 ksi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59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Shear modulus (typical for steel)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80 GPa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11600 ksi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67376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Elastic modulus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190-210 GPa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27557-30458 ksi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85425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Poisson's ratio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0.27-0.30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0.27-0.30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1729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Elongation at break (in 50 mm)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25.70%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25.70%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76273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Hardness, Brinell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197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197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06267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Hardness, Knoop (converted from Brinell hardness)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219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219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68618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Hardness, Rockwell B (converted from Brinell hardness)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92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92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1670"/>
                  </a:ext>
                </a:extLst>
              </a:tr>
              <a:tr h="418576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Hardness, Rockwell C (converted from Brinell hardness. Value below normal HRC range, for comparison purposes only)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70968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Hardness, Vickers (converted from Brinell hardness)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207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207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0141"/>
                  </a:ext>
                </a:extLst>
              </a:tr>
              <a:tr h="251603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</a:rPr>
                        <a:t>Machinability (based on AISI 1212 as 100 machinability)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65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65</a:t>
                      </a:r>
                    </a:p>
                  </a:txBody>
                  <a:tcPr marL="44556" marR="44556" marT="22277" marB="222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0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2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c29548-2cc0-4364-9bf4-55e994824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43CD33FB88340B402E1A7642836F4" ma:contentTypeVersion="9" ma:contentTypeDescription="Create a new document." ma:contentTypeScope="" ma:versionID="0bb97f9a2451f8037b6f939c4f6a6b1a">
  <xsd:schema xmlns:xsd="http://www.w3.org/2001/XMLSchema" xmlns:xs="http://www.w3.org/2001/XMLSchema" xmlns:p="http://schemas.microsoft.com/office/2006/metadata/properties" xmlns:ns3="7ec29548-2cc0-4364-9bf4-55e994824282" xmlns:ns4="b0950913-7403-4609-b800-03c7fb1f5981" targetNamespace="http://schemas.microsoft.com/office/2006/metadata/properties" ma:root="true" ma:fieldsID="6e977fe23fc13ffb0feb24115e57d09c" ns3:_="" ns4:_="">
    <xsd:import namespace="7ec29548-2cc0-4364-9bf4-55e994824282"/>
    <xsd:import namespace="b0950913-7403-4609-b800-03c7fb1f59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29548-2cc0-4364-9bf4-55e994824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50913-7403-4609-b800-03c7fb1f5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757AFB-F48D-4EE0-869E-4B316541B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057C82-81BB-4228-A233-A9B3EB22340C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b0950913-7403-4609-b800-03c7fb1f5981"/>
    <ds:schemaRef ds:uri="http://schemas.microsoft.com/office/2006/metadata/properties"/>
    <ds:schemaRef ds:uri="7ec29548-2cc0-4364-9bf4-55e99482428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82FA5B-F8DF-4445-AEB0-400065A32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c29548-2cc0-4364-9bf4-55e994824282"/>
    <ds:schemaRef ds:uri="b0950913-7403-4609-b800-03c7fb1f5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784</Words>
  <Application>Microsoft Macintosh PowerPoint</Application>
  <PresentationFormat>Widescreen</PresentationFormat>
  <Paragraphs>199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open-sans</vt:lpstr>
      <vt:lpstr>Office Theme</vt:lpstr>
      <vt:lpstr>Process Validation of IACV Screw: Eric Ng -Tech 4945</vt:lpstr>
      <vt:lpstr>PowerPoint Presentation</vt:lpstr>
      <vt:lpstr>What is an IACV Screw?  </vt:lpstr>
      <vt:lpstr>PowerPoint Presentation</vt:lpstr>
      <vt:lpstr>PowerPoint Presentation</vt:lpstr>
      <vt:lpstr>What was completed?</vt:lpstr>
      <vt:lpstr>AISI 4140 alloy steel – Chemical Composition</vt:lpstr>
      <vt:lpstr>Physical Properties </vt:lpstr>
      <vt:lpstr>Mechanical Properties </vt:lpstr>
      <vt:lpstr>Digital calipers</vt:lpstr>
      <vt:lpstr>PowerPoint Presentation</vt:lpstr>
      <vt:lpstr>PowerPoint Presentation</vt:lpstr>
      <vt:lpstr>PowerPoint Presentation</vt:lpstr>
      <vt:lpstr>3 Wire measuring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Problems/issues that arose</vt:lpstr>
      <vt:lpstr>Works Cited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Validation of IACV Screw: Update 3  Eric Ng -Tech 4945 </dc:title>
  <dc:creator>Man H Ng (mhng)</dc:creator>
  <cp:lastModifiedBy>Man H Ng (mhng)</cp:lastModifiedBy>
  <cp:revision>10</cp:revision>
  <dcterms:created xsi:type="dcterms:W3CDTF">2023-09-20T17:57:50Z</dcterms:created>
  <dcterms:modified xsi:type="dcterms:W3CDTF">2023-12-14T21:48:24Z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0x01010099943CD33FB88340B402E1A7642836F4</vt:lpwstr>
  </property>
</Properties>
</file>